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94218"/>
            <a:ext cx="8424936" cy="7632859"/>
          </a:xfrm>
          <a:prstGeom prst="rect">
            <a:avLst/>
          </a:prstGeom>
        </p:spPr>
        <p:txBody>
          <a:bodyPr wrap="square">
            <a:spAutoFit/>
          </a:bodyPr>
          <a:lstStyle/>
          <a:p>
            <a:pPr lvl="0"/>
            <a:r>
              <a:rPr lang="en-US" sz="3200" b="1" dirty="0" err="1">
                <a:solidFill>
                  <a:srgbClr val="7030A0"/>
                </a:solidFill>
              </a:rPr>
              <a:t>Lec</a:t>
            </a:r>
            <a:r>
              <a:rPr lang="en-US" sz="3200" b="1" dirty="0">
                <a:solidFill>
                  <a:srgbClr val="7030A0"/>
                </a:solidFill>
              </a:rPr>
              <a:t> 1                                              </a:t>
            </a:r>
            <a:r>
              <a:rPr lang="en-US" sz="3200" b="1" dirty="0" smtClean="0">
                <a:solidFill>
                  <a:srgbClr val="7030A0"/>
                </a:solidFill>
              </a:rPr>
              <a:t>             </a:t>
            </a:r>
            <a:r>
              <a:rPr lang="en-US" sz="3200" b="1" dirty="0" smtClean="0">
                <a:solidFill>
                  <a:srgbClr val="7030A0"/>
                </a:solidFill>
              </a:rPr>
              <a:t>4th stage</a:t>
            </a:r>
            <a:endParaRPr lang="en-US" sz="3200" b="1" dirty="0">
              <a:solidFill>
                <a:srgbClr val="7030A0"/>
              </a:solidFill>
            </a:endParaRPr>
          </a:p>
          <a:p>
            <a:pPr lvl="0"/>
            <a:endParaRPr lang="en-US" sz="3200" b="1" dirty="0" smtClean="0">
              <a:solidFill>
                <a:srgbClr val="C00000"/>
              </a:solidFill>
            </a:endParaRPr>
          </a:p>
          <a:p>
            <a:pPr lvl="0"/>
            <a:r>
              <a:rPr lang="en-US" sz="3200" b="1" dirty="0" smtClean="0">
                <a:solidFill>
                  <a:srgbClr val="C00000"/>
                </a:solidFill>
              </a:rPr>
              <a:t>Organic </a:t>
            </a:r>
            <a:r>
              <a:rPr lang="en-US" sz="3200" b="1" dirty="0">
                <a:solidFill>
                  <a:srgbClr val="C00000"/>
                </a:solidFill>
              </a:rPr>
              <a:t>Pharmaceutical  Chemistry </a:t>
            </a:r>
            <a:r>
              <a:rPr lang="en-US" sz="3200" b="1" dirty="0" smtClean="0">
                <a:solidFill>
                  <a:srgbClr val="C00000"/>
                </a:solidFill>
              </a:rPr>
              <a:t>III</a:t>
            </a:r>
            <a:endParaRPr lang="en-US" sz="3200" b="1" dirty="0">
              <a:solidFill>
                <a:srgbClr val="C00000"/>
              </a:solidFill>
            </a:endParaRPr>
          </a:p>
          <a:p>
            <a:pPr lvl="0"/>
            <a:r>
              <a:rPr lang="en-US" sz="3200" b="1" dirty="0">
                <a:solidFill>
                  <a:srgbClr val="C00000"/>
                </a:solidFill>
              </a:rPr>
              <a:t>                         </a:t>
            </a:r>
            <a:r>
              <a:rPr lang="en-US" sz="3200" b="1" dirty="0" smtClean="0">
                <a:solidFill>
                  <a:srgbClr val="C00000"/>
                </a:solidFill>
              </a:rPr>
              <a:t>2018-2019</a:t>
            </a:r>
          </a:p>
          <a:p>
            <a:pPr lvl="0"/>
            <a:endParaRPr lang="en-US" sz="3200" b="1" dirty="0" smtClean="0">
              <a:solidFill>
                <a:srgbClr val="C00000"/>
              </a:solidFill>
            </a:endParaRPr>
          </a:p>
          <a:p>
            <a:pPr lvl="0"/>
            <a:r>
              <a:rPr lang="en-US" sz="3200" b="1" dirty="0" smtClean="0">
                <a:solidFill>
                  <a:srgbClr val="002060"/>
                </a:solidFill>
                <a:cs typeface="Times New Roman"/>
              </a:rPr>
              <a:t>Assist prof. </a:t>
            </a:r>
            <a:r>
              <a:rPr lang="en-US" sz="3200" b="1" dirty="0" err="1" smtClean="0">
                <a:solidFill>
                  <a:srgbClr val="002060"/>
                </a:solidFill>
                <a:cs typeface="Times New Roman"/>
              </a:rPr>
              <a:t>Dr.Rita</a:t>
            </a:r>
            <a:r>
              <a:rPr lang="en-US" sz="3200" b="1" dirty="0" smtClean="0">
                <a:solidFill>
                  <a:srgbClr val="002060"/>
                </a:solidFill>
                <a:cs typeface="Times New Roman"/>
              </a:rPr>
              <a:t> Sabah Elias</a:t>
            </a:r>
          </a:p>
          <a:p>
            <a:pPr lvl="0"/>
            <a:r>
              <a:rPr lang="en-US" sz="3200" b="1" dirty="0" smtClean="0">
                <a:solidFill>
                  <a:srgbClr val="002060"/>
                </a:solidFill>
                <a:cs typeface="Times New Roman"/>
              </a:rPr>
              <a:t>College of Pharmacy, university of </a:t>
            </a:r>
            <a:r>
              <a:rPr lang="en-US" sz="3200" b="1" dirty="0" err="1" smtClean="0">
                <a:solidFill>
                  <a:srgbClr val="002060"/>
                </a:solidFill>
                <a:cs typeface="Times New Roman"/>
              </a:rPr>
              <a:t>Basrah</a:t>
            </a:r>
            <a:r>
              <a:rPr lang="en-US" sz="3200" b="1" dirty="0" smtClean="0">
                <a:solidFill>
                  <a:srgbClr val="002060"/>
                </a:solidFill>
                <a:cs typeface="Times New Roman"/>
              </a:rPr>
              <a:t> </a:t>
            </a:r>
          </a:p>
          <a:p>
            <a:pPr lvl="0"/>
            <a:endParaRPr lang="en-US" sz="3200" b="1" dirty="0" smtClean="0">
              <a:solidFill>
                <a:srgbClr val="002060"/>
              </a:solidFill>
              <a:cs typeface="Times New Roman"/>
            </a:endParaRPr>
          </a:p>
          <a:p>
            <a:pPr>
              <a:lnSpc>
                <a:spcPct val="115000"/>
              </a:lnSpc>
              <a:spcAft>
                <a:spcPts val="0"/>
              </a:spcAft>
            </a:pPr>
            <a:r>
              <a:rPr lang="en-US" sz="3200" b="1" dirty="0">
                <a:solidFill>
                  <a:srgbClr val="FF0000"/>
                </a:solidFill>
                <a:latin typeface="Times New Roman"/>
                <a:cs typeface="Arial"/>
              </a:rPr>
              <a:t>Textbook of Organic medicinal and </a:t>
            </a:r>
            <a:r>
              <a:rPr lang="en-US" sz="3200" b="1" dirty="0" smtClean="0">
                <a:solidFill>
                  <a:srgbClr val="FF0000"/>
                </a:solidFill>
                <a:latin typeface="Times New Roman"/>
                <a:cs typeface="Arial"/>
              </a:rPr>
              <a:t>pharmaceutical </a:t>
            </a:r>
            <a:r>
              <a:rPr lang="en-US" sz="3200" b="1" dirty="0">
                <a:solidFill>
                  <a:srgbClr val="FF0000"/>
                </a:solidFill>
                <a:latin typeface="Times New Roman"/>
                <a:cs typeface="Arial"/>
              </a:rPr>
              <a:t>chemistry </a:t>
            </a:r>
            <a:endParaRPr lang="en-US" sz="3200" b="1" dirty="0" smtClean="0">
              <a:solidFill>
                <a:srgbClr val="FF0000"/>
              </a:solidFill>
              <a:latin typeface="Times New Roman"/>
              <a:cs typeface="Arial"/>
            </a:endParaRPr>
          </a:p>
          <a:p>
            <a:pPr>
              <a:lnSpc>
                <a:spcPct val="115000"/>
              </a:lnSpc>
              <a:spcAft>
                <a:spcPts val="0"/>
              </a:spcAft>
            </a:pPr>
            <a:endParaRPr lang="en-US" sz="2400" dirty="0">
              <a:ea typeface="Calibri"/>
              <a:cs typeface="Arial"/>
            </a:endParaRPr>
          </a:p>
          <a:p>
            <a:pPr>
              <a:lnSpc>
                <a:spcPct val="115000"/>
              </a:lnSpc>
              <a:spcAft>
                <a:spcPts val="0"/>
              </a:spcAft>
            </a:pPr>
            <a:r>
              <a:rPr lang="en-US" sz="3200" b="1" dirty="0">
                <a:solidFill>
                  <a:srgbClr val="002060"/>
                </a:solidFill>
                <a:latin typeface="Times New Roman"/>
                <a:cs typeface="Arial"/>
              </a:rPr>
              <a:t>                      Wilson and </a:t>
            </a:r>
            <a:r>
              <a:rPr lang="en-US" sz="3200" b="1" dirty="0" err="1">
                <a:solidFill>
                  <a:srgbClr val="002060"/>
                </a:solidFill>
                <a:latin typeface="Times New Roman"/>
                <a:cs typeface="Arial"/>
              </a:rPr>
              <a:t>Gisvold’s</a:t>
            </a:r>
            <a:r>
              <a:rPr lang="en-US" sz="3200" b="1" dirty="0">
                <a:solidFill>
                  <a:srgbClr val="002060"/>
                </a:solidFill>
                <a:latin typeface="Times New Roman"/>
                <a:cs typeface="Arial"/>
              </a:rPr>
              <a:t> </a:t>
            </a:r>
            <a:endParaRPr lang="en-US" sz="2400" dirty="0">
              <a:ea typeface="Calibri"/>
              <a:cs typeface="Arial"/>
            </a:endParaRPr>
          </a:p>
          <a:p>
            <a:pPr lvl="0"/>
            <a:endParaRPr lang="en-US" sz="3200" b="1" dirty="0">
              <a:solidFill>
                <a:srgbClr val="002060"/>
              </a:solidFill>
              <a:cs typeface="Times New Roman"/>
            </a:endParaRPr>
          </a:p>
          <a:p>
            <a:pPr lvl="0"/>
            <a:endParaRPr lang="en-US" sz="3200" b="1" dirty="0" smtClean="0">
              <a:solidFill>
                <a:srgbClr val="002060"/>
              </a:solidFill>
              <a:cs typeface="Times New Roman"/>
            </a:endParaRPr>
          </a:p>
          <a:p>
            <a:pPr lvl="0"/>
            <a:endParaRPr lang="ar-IQ" sz="3200" b="1" dirty="0">
              <a:solidFill>
                <a:srgbClr val="002060"/>
              </a:solidFill>
              <a:cs typeface="Times New Roman"/>
            </a:endParaRPr>
          </a:p>
        </p:txBody>
      </p:sp>
    </p:spTree>
    <p:extLst>
      <p:ext uri="{BB962C8B-B14F-4D97-AF65-F5344CB8AC3E}">
        <p14:creationId xmlns:p14="http://schemas.microsoft.com/office/powerpoint/2010/main" val="1728746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Penicillium mould&#10;(penicillium notatum)&#10; "/>
          <p:cNvPicPr/>
          <p:nvPr/>
        </p:nvPicPr>
        <p:blipFill>
          <a:blip r:embed="rId2">
            <a:extLst>
              <a:ext uri="{28A0092B-C50C-407E-A947-70E740481C1C}">
                <a14:useLocalDpi xmlns:a14="http://schemas.microsoft.com/office/drawing/2010/main" val="0"/>
              </a:ext>
            </a:extLst>
          </a:blip>
          <a:srcRect/>
          <a:stretch>
            <a:fillRect/>
          </a:stretch>
        </p:blipFill>
        <p:spPr bwMode="auto">
          <a:xfrm>
            <a:off x="971600" y="476672"/>
            <a:ext cx="7848872" cy="5938083"/>
          </a:xfrm>
          <a:prstGeom prst="rect">
            <a:avLst/>
          </a:prstGeom>
          <a:noFill/>
          <a:ln>
            <a:noFill/>
          </a:ln>
        </p:spPr>
      </p:pic>
    </p:spTree>
    <p:extLst>
      <p:ext uri="{BB962C8B-B14F-4D97-AF65-F5344CB8AC3E}">
        <p14:creationId xmlns:p14="http://schemas.microsoft.com/office/powerpoint/2010/main" val="3929611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920145"/>
            <a:ext cx="871296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mj-cs"/>
              </a:rPr>
              <a:t>The first antibiotic to be used in therapy, penicillin (penicillin G or </a:t>
            </a:r>
            <a:r>
              <a:rPr kumimoji="0" lang="en-US" sz="2400" b="1" i="0" u="none" strike="noStrike" cap="none" normalizeH="0" baseline="0" dirty="0" err="1" smtClean="0">
                <a:ln>
                  <a:noFill/>
                </a:ln>
                <a:solidFill>
                  <a:schemeClr val="tx1"/>
                </a:solidFill>
                <a:effectLst/>
                <a:latin typeface="Calibri" pitchFamily="34" charset="0"/>
                <a:ea typeface="Times New Roman" pitchFamily="18" charset="0"/>
                <a:cs typeface="+mj-cs"/>
              </a:rPr>
              <a:t>benzylpenicillin</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mj-cs"/>
              </a:rPr>
              <a:t>), was obtained by fermentation of fungus </a:t>
            </a:r>
            <a:r>
              <a:rPr kumimoji="0" lang="en-US" sz="2400" b="1" i="0" u="none" strike="noStrike" cap="none" normalizeH="0" baseline="0" dirty="0" err="1" smtClean="0">
                <a:ln>
                  <a:noFill/>
                </a:ln>
                <a:solidFill>
                  <a:schemeClr val="tx1"/>
                </a:solidFill>
                <a:effectLst/>
                <a:latin typeface="Calibri" pitchFamily="34" charset="0"/>
                <a:ea typeface="Times New Roman" pitchFamily="18" charset="0"/>
                <a:cs typeface="+mj-cs"/>
              </a:rPr>
              <a:t>penicillium</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mj-cs"/>
              </a:rPr>
              <a:t> </a:t>
            </a:r>
            <a:r>
              <a:rPr kumimoji="0" lang="en-US" sz="2400" b="1" i="0" u="none" strike="noStrike" cap="none" normalizeH="0" baseline="0" dirty="0" err="1" smtClean="0">
                <a:ln>
                  <a:noFill/>
                </a:ln>
                <a:solidFill>
                  <a:schemeClr val="tx1"/>
                </a:solidFill>
                <a:effectLst/>
                <a:latin typeface="Calibri" pitchFamily="34" charset="0"/>
                <a:ea typeface="Times New Roman" pitchFamily="18" charset="0"/>
                <a:cs typeface="+mj-cs"/>
              </a:rPr>
              <a:t>notatum</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mj-cs"/>
              </a:rPr>
              <a:t>.</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610988172"/>
              </p:ext>
            </p:extLst>
          </p:nvPr>
        </p:nvGraphicFramePr>
        <p:xfrm>
          <a:off x="2267744" y="2996952"/>
          <a:ext cx="5264604" cy="2471911"/>
        </p:xfrm>
        <a:graphic>
          <a:graphicData uri="http://schemas.openxmlformats.org/presentationml/2006/ole">
            <mc:AlternateContent xmlns:mc="http://schemas.openxmlformats.org/markup-compatibility/2006">
              <mc:Choice xmlns:v="urn:schemas-microsoft-com:vml" Requires="v">
                <p:oleObj spid="_x0000_s4104" name="CS ChemDraw Drawing" r:id="rId3" imgW="3955919" imgH="1871032" progId="ChemDraw.Document.6.0">
                  <p:embed/>
                </p:oleObj>
              </mc:Choice>
              <mc:Fallback>
                <p:oleObj name="CS ChemDraw Drawing" r:id="rId3" imgW="3955919" imgH="187103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2996952"/>
                        <a:ext cx="5264604" cy="2471911"/>
                      </a:xfrm>
                      <a:prstGeom prst="rect">
                        <a:avLst/>
                      </a:prstGeom>
                      <a:noFill/>
                    </p:spPr>
                  </p:pic>
                </p:oleObj>
              </mc:Fallback>
            </mc:AlternateContent>
          </a:graphicData>
        </a:graphic>
      </p:graphicFrame>
      <p:sp>
        <p:nvSpPr>
          <p:cNvPr id="4" name="Rectangle 3"/>
          <p:cNvSpPr>
            <a:spLocks noChangeArrowheads="1"/>
          </p:cNvSpPr>
          <p:nvPr/>
        </p:nvSpPr>
        <p:spPr bwMode="auto">
          <a:xfrm>
            <a:off x="0" y="1704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37876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424936" cy="4764381"/>
          </a:xfrm>
          <a:prstGeom prst="rect">
            <a:avLst/>
          </a:prstGeom>
        </p:spPr>
        <p:txBody>
          <a:bodyPr wrap="square">
            <a:spAutoFit/>
          </a:bodyPr>
          <a:lstStyle/>
          <a:p>
            <a:pPr>
              <a:lnSpc>
                <a:spcPct val="115000"/>
              </a:lnSpc>
              <a:spcAft>
                <a:spcPts val="0"/>
              </a:spcAft>
            </a:pPr>
            <a:r>
              <a:rPr lang="en-US" sz="2400" b="1" i="1" u="sng" dirty="0">
                <a:solidFill>
                  <a:srgbClr val="C00000"/>
                </a:solidFill>
                <a:latin typeface="Times New Roman"/>
                <a:ea typeface="Times New Roman"/>
                <a:cs typeface="Arial"/>
              </a:rPr>
              <a:t>Mechanism of Action</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 </a:t>
            </a:r>
            <a:endParaRPr lang="en-US" sz="2400" dirty="0">
              <a:ea typeface="Calibri"/>
              <a:cs typeface="Arial"/>
            </a:endParaRPr>
          </a:p>
          <a:p>
            <a:pPr>
              <a:lnSpc>
                <a:spcPct val="115000"/>
              </a:lnSpc>
              <a:spcAft>
                <a:spcPts val="0"/>
              </a:spcAft>
            </a:pPr>
            <a:r>
              <a:rPr lang="en-US" sz="2400" b="1" dirty="0">
                <a:solidFill>
                  <a:srgbClr val="7030A0"/>
                </a:solidFill>
                <a:latin typeface="Times New Roman"/>
                <a:ea typeface="Times New Roman"/>
                <a:cs typeface="Arial"/>
              </a:rPr>
              <a:t>There are many properties contribute to the importance of β-lactam antibiotics in chemotherapy:-</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 </a:t>
            </a:r>
            <a:endParaRPr lang="en-US" sz="2400" dirty="0">
              <a:ea typeface="Calibri"/>
              <a:cs typeface="Arial"/>
            </a:endParaRPr>
          </a:p>
          <a:p>
            <a:pPr marL="342900" lvl="0" indent="-342900">
              <a:lnSpc>
                <a:spcPct val="115000"/>
              </a:lnSpc>
              <a:spcAft>
                <a:spcPts val="0"/>
              </a:spcAft>
              <a:buFont typeface="+mj-lt"/>
              <a:buAutoNum type="arabicPeriod"/>
            </a:pPr>
            <a:r>
              <a:rPr lang="en-US" sz="2400" dirty="0">
                <a:latin typeface="Times New Roman"/>
                <a:ea typeface="Times New Roman"/>
                <a:cs typeface="Arial"/>
              </a:rPr>
              <a:t>A broad spectrum of antibacterial action.</a:t>
            </a:r>
            <a:endParaRPr lang="en-US" sz="2400" dirty="0">
              <a:ea typeface="Calibri"/>
              <a:cs typeface="Arial"/>
            </a:endParaRPr>
          </a:p>
          <a:p>
            <a:pPr marL="342900" lvl="0" indent="-342900">
              <a:lnSpc>
                <a:spcPct val="115000"/>
              </a:lnSpc>
              <a:spcAft>
                <a:spcPts val="0"/>
              </a:spcAft>
              <a:buFont typeface="+mj-lt"/>
              <a:buAutoNum type="arabicPeriod"/>
            </a:pPr>
            <a:r>
              <a:rPr lang="en-US" sz="2400" dirty="0">
                <a:latin typeface="Times New Roman"/>
                <a:ea typeface="Times New Roman"/>
                <a:cs typeface="Arial"/>
              </a:rPr>
              <a:t>A potent and rapid bactericidal action against bacteria in the growth phase.</a:t>
            </a:r>
            <a:endParaRPr lang="en-US" sz="2400" dirty="0">
              <a:ea typeface="Calibri"/>
              <a:cs typeface="Arial"/>
            </a:endParaRPr>
          </a:p>
          <a:p>
            <a:pPr marL="342900" lvl="0" indent="-342900">
              <a:lnSpc>
                <a:spcPct val="115000"/>
              </a:lnSpc>
              <a:spcAft>
                <a:spcPts val="0"/>
              </a:spcAft>
              <a:buFont typeface="+mj-lt"/>
              <a:buAutoNum type="arabicPeriod"/>
            </a:pPr>
            <a:r>
              <a:rPr lang="en-US" sz="2400" dirty="0">
                <a:latin typeface="Times New Roman"/>
                <a:ea typeface="Times New Roman"/>
                <a:cs typeface="Arial"/>
              </a:rPr>
              <a:t>A very low frequency of toxic and other adverse reactions in the host. </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 </a:t>
            </a:r>
            <a:endParaRPr lang="en-US" sz="2400" dirty="0">
              <a:ea typeface="Calibri"/>
              <a:cs typeface="Arial"/>
            </a:endParaRPr>
          </a:p>
        </p:txBody>
      </p:sp>
    </p:spTree>
    <p:extLst>
      <p:ext uri="{BB962C8B-B14F-4D97-AF65-F5344CB8AC3E}">
        <p14:creationId xmlns:p14="http://schemas.microsoft.com/office/powerpoint/2010/main" val="541723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N&#10;S&#10;O&#10;H&#10;NC&#10;O&#10;R&#10;Penicillin&#10;CH3&#10;CH3&#10;COOH&#10;N&#10;S&#10;Penillic acid&#10;CH3&#10;CH3&#10;COOH&#10;H&#10;C&#10;N&#10;HOOC&#10;C&#10;R&#10;Dilute acid&#10;H / HgCl2&#10;HN&#10;S&#10;COOH&#10;H&#10;NC&#10;..."/>
          <p:cNvPicPr/>
          <p:nvPr/>
        </p:nvPicPr>
        <p:blipFill>
          <a:blip r:embed="rId2">
            <a:extLst>
              <a:ext uri="{28A0092B-C50C-407E-A947-70E740481C1C}">
                <a14:useLocalDpi xmlns:a14="http://schemas.microsoft.com/office/drawing/2010/main" val="0"/>
              </a:ext>
            </a:extLst>
          </a:blip>
          <a:srcRect/>
          <a:stretch>
            <a:fillRect/>
          </a:stretch>
        </p:blipFill>
        <p:spPr bwMode="auto">
          <a:xfrm>
            <a:off x="290286" y="260648"/>
            <a:ext cx="8640960" cy="6597352"/>
          </a:xfrm>
          <a:prstGeom prst="rect">
            <a:avLst/>
          </a:prstGeom>
          <a:noFill/>
          <a:ln>
            <a:noFill/>
          </a:ln>
        </p:spPr>
      </p:pic>
    </p:spTree>
    <p:extLst>
      <p:ext uri="{BB962C8B-B14F-4D97-AF65-F5344CB8AC3E}">
        <p14:creationId xmlns:p14="http://schemas.microsoft.com/office/powerpoint/2010/main" val="2858776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441684241"/>
              </p:ext>
            </p:extLst>
          </p:nvPr>
        </p:nvGraphicFramePr>
        <p:xfrm>
          <a:off x="269776" y="980728"/>
          <a:ext cx="8604448" cy="5031829"/>
        </p:xfrm>
        <a:graphic>
          <a:graphicData uri="http://schemas.openxmlformats.org/presentationml/2006/ole">
            <mc:AlternateContent xmlns:mc="http://schemas.openxmlformats.org/markup-compatibility/2006">
              <mc:Choice xmlns:v="urn:schemas-microsoft-com:vml" Requires="v">
                <p:oleObj spid="_x0000_s5126" name="CS ChemDraw Drawing" r:id="rId3" imgW="6499523" imgH="2657605" progId="ChemDraw.Document.6.0">
                  <p:embed/>
                </p:oleObj>
              </mc:Choice>
              <mc:Fallback>
                <p:oleObj name="CS ChemDraw Drawing" r:id="rId3" imgW="6499523" imgH="265760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776" y="980728"/>
                        <a:ext cx="8604448" cy="5031829"/>
                      </a:xfrm>
                      <a:prstGeom prst="rect">
                        <a:avLst/>
                      </a:prstGeom>
                      <a:noFill/>
                    </p:spPr>
                  </p:pic>
                </p:oleObj>
              </mc:Fallback>
            </mc:AlternateContent>
          </a:graphicData>
        </a:graphic>
      </p:graphicFrame>
    </p:spTree>
    <p:extLst>
      <p:ext uri="{BB962C8B-B14F-4D97-AF65-F5344CB8AC3E}">
        <p14:creationId xmlns:p14="http://schemas.microsoft.com/office/powerpoint/2010/main" val="511421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67544" y="318428"/>
            <a:ext cx="777686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C00000"/>
                </a:solidFill>
                <a:effectLst/>
                <a:latin typeface="Calibri" pitchFamily="34" charset="0"/>
                <a:ea typeface="Times New Roman" pitchFamily="18" charset="0"/>
                <a:cs typeface="Arial" pitchFamily="34" charset="0"/>
              </a:rPr>
              <a:t>Nomenclature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Nomenclature of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penicillins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done to different systems:-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1"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Chemical abstract system(CAS):-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According to this system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penicillins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numbered starting from “S” atom.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Sulfur atom is assigned the 1st position and “N” atom is assigned number 4th position and is called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6-acylamino-2,2-dimethyl penam-3-corboxylic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acid.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395044831"/>
              </p:ext>
            </p:extLst>
          </p:nvPr>
        </p:nvGraphicFramePr>
        <p:xfrm>
          <a:off x="895350" y="3494088"/>
          <a:ext cx="7264400" cy="2871787"/>
        </p:xfrm>
        <a:graphic>
          <a:graphicData uri="http://schemas.openxmlformats.org/presentationml/2006/ole">
            <mc:AlternateContent xmlns:mc="http://schemas.openxmlformats.org/markup-compatibility/2006">
              <mc:Choice xmlns:v="urn:schemas-microsoft-com:vml" Requires="v">
                <p:oleObj spid="_x0000_s6150" name="CS ChemDraw Drawing" r:id="rId3" imgW="5197680" imgH="2052000" progId="ChemDraw.Document.6.0">
                  <p:embed/>
                </p:oleObj>
              </mc:Choice>
              <mc:Fallback>
                <p:oleObj name="CS ChemDraw Drawing" r:id="rId3" imgW="5197680" imgH="2052000" progId="ChemDraw.Document.6.0">
                  <p:embed/>
                  <p:pic>
                    <p:nvPicPr>
                      <p:cNvPr id="0" name="Object 1"/>
                      <p:cNvPicPr>
                        <a:picLocks noChangeAspect="1" noChangeArrowheads="1"/>
                      </p:cNvPicPr>
                      <p:nvPr/>
                    </p:nvPicPr>
                    <p:blipFill>
                      <a:blip r:embed="rId4"/>
                      <a:srcRect/>
                      <a:stretch>
                        <a:fillRect/>
                      </a:stretch>
                    </p:blipFill>
                    <p:spPr bwMode="auto">
                      <a:xfrm>
                        <a:off x="895350" y="3494088"/>
                        <a:ext cx="7264400" cy="2871787"/>
                      </a:xfrm>
                      <a:prstGeom prst="rect">
                        <a:avLst/>
                      </a:prstGeom>
                      <a:noFill/>
                    </p:spPr>
                  </p:pic>
                </p:oleObj>
              </mc:Fallback>
            </mc:AlternateContent>
          </a:graphicData>
        </a:graphic>
      </p:graphicFrame>
    </p:spTree>
    <p:extLst>
      <p:ext uri="{BB962C8B-B14F-4D97-AF65-F5344CB8AC3E}">
        <p14:creationId xmlns:p14="http://schemas.microsoft.com/office/powerpoint/2010/main" val="3608853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33772" y="404664"/>
            <a:ext cx="8676456"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400" b="1" i="1"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Nomenclature United states Pharmacopoeia (USP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The USP system of naming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penicillins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the reverse of CA system.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According to this system the nitrogen atom is given the 1st position and “S” atom is assigned the 4th position and is called 4-thia-1-azabicycloheptane.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485825382"/>
              </p:ext>
            </p:extLst>
          </p:nvPr>
        </p:nvGraphicFramePr>
        <p:xfrm>
          <a:off x="539750" y="2733675"/>
          <a:ext cx="7848600" cy="3160713"/>
        </p:xfrm>
        <a:graphic>
          <a:graphicData uri="http://schemas.openxmlformats.org/presentationml/2006/ole">
            <mc:AlternateContent xmlns:mc="http://schemas.openxmlformats.org/markup-compatibility/2006">
              <mc:Choice xmlns:v="urn:schemas-microsoft-com:vml" Requires="v">
                <p:oleObj spid="_x0000_s7174" name="CS ChemDraw Drawing" r:id="rId3" imgW="6289227" imgH="2529400" progId="ChemDraw.Document.6.0">
                  <p:embed/>
                </p:oleObj>
              </mc:Choice>
              <mc:Fallback>
                <p:oleObj name="CS ChemDraw Drawing" r:id="rId3" imgW="6289227" imgH="2529400" progId="ChemDraw.Document.6.0">
                  <p:embed/>
                  <p:pic>
                    <p:nvPicPr>
                      <p:cNvPr id="0" name="Object 1"/>
                      <p:cNvPicPr>
                        <a:picLocks noChangeAspect="1" noChangeArrowheads="1"/>
                      </p:cNvPicPr>
                      <p:nvPr/>
                    </p:nvPicPr>
                    <p:blipFill>
                      <a:blip r:embed="rId4"/>
                      <a:srcRect/>
                      <a:stretch>
                        <a:fillRect/>
                      </a:stretch>
                    </p:blipFill>
                    <p:spPr bwMode="auto">
                      <a:xfrm>
                        <a:off x="539750" y="2733675"/>
                        <a:ext cx="7848600" cy="3160713"/>
                      </a:xfrm>
                      <a:prstGeom prst="rect">
                        <a:avLst/>
                      </a:prstGeom>
                      <a:noFill/>
                    </p:spPr>
                  </p:pic>
                </p:oleObj>
              </mc:Fallback>
            </mc:AlternateContent>
          </a:graphicData>
        </a:graphic>
      </p:graphicFrame>
      <p:sp>
        <p:nvSpPr>
          <p:cNvPr id="4" name="Rectangle 3"/>
          <p:cNvSpPr>
            <a:spLocks noChangeArrowheads="1"/>
          </p:cNvSpPr>
          <p:nvPr/>
        </p:nvSpPr>
        <p:spPr bwMode="auto">
          <a:xfrm>
            <a:off x="0" y="2009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45186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28" y="476672"/>
            <a:ext cx="8278306"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As a derivatives of </a:t>
            </a:r>
            <a:r>
              <a:rPr kumimoji="0" lang="en-US" sz="2400" b="1" i="0" u="none" strike="noStrike" cap="none" normalizeH="0" baseline="0" dirty="0" err="1" smtClean="0">
                <a:ln>
                  <a:noFill/>
                </a:ln>
                <a:solidFill>
                  <a:srgbClr val="C00000"/>
                </a:solidFill>
                <a:effectLst/>
                <a:latin typeface="Calibri" pitchFamily="34" charset="0"/>
                <a:ea typeface="Times New Roman" pitchFamily="18" charset="0"/>
                <a:cs typeface="Arial" pitchFamily="34" charset="0"/>
              </a:rPr>
              <a:t>penicillanic</a:t>
            </a: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acid:-</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According to this method of nomenclature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penicillind</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consists of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penicillanic</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acid ring system with 2,2-dimethyl and carboxyl groups as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substutuents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positions 2 and 3 respectively.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810691921"/>
              </p:ext>
            </p:extLst>
          </p:nvPr>
        </p:nvGraphicFramePr>
        <p:xfrm>
          <a:off x="2447764" y="3140968"/>
          <a:ext cx="4248472" cy="3423769"/>
        </p:xfrm>
        <a:graphic>
          <a:graphicData uri="http://schemas.openxmlformats.org/presentationml/2006/ole">
            <mc:AlternateContent xmlns:mc="http://schemas.openxmlformats.org/markup-compatibility/2006">
              <mc:Choice xmlns:v="urn:schemas-microsoft-com:vml" Requires="v">
                <p:oleObj spid="_x0000_s8197" name="CS ChemDraw Drawing" r:id="rId3" imgW="2172559" imgH="1753763" progId="ChemDraw.Document.6.0">
                  <p:embed/>
                </p:oleObj>
              </mc:Choice>
              <mc:Fallback>
                <p:oleObj name="CS ChemDraw Drawing" r:id="rId3" imgW="2172559" imgH="175376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7764" y="3140968"/>
                        <a:ext cx="4248472" cy="3423769"/>
                      </a:xfrm>
                      <a:prstGeom prst="rect">
                        <a:avLst/>
                      </a:prstGeom>
                      <a:noFill/>
                    </p:spPr>
                  </p:pic>
                </p:oleObj>
              </mc:Fallback>
            </mc:AlternateContent>
          </a:graphicData>
        </a:graphic>
      </p:graphicFrame>
    </p:spTree>
    <p:extLst>
      <p:ext uri="{BB962C8B-B14F-4D97-AF65-F5344CB8AC3E}">
        <p14:creationId xmlns:p14="http://schemas.microsoft.com/office/powerpoint/2010/main" val="3201080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6971" y="444350"/>
            <a:ext cx="903548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As derivatives of </a:t>
            </a:r>
            <a:r>
              <a:rPr kumimoji="0" lang="en-US" sz="2400" b="1" i="0" u="none" strike="noStrike" cap="none" normalizeH="0" baseline="0" dirty="0" err="1" smtClean="0">
                <a:ln>
                  <a:noFill/>
                </a:ln>
                <a:solidFill>
                  <a:srgbClr val="C00000"/>
                </a:solidFill>
                <a:effectLst/>
                <a:latin typeface="Calibri" pitchFamily="34" charset="0"/>
                <a:ea typeface="Times New Roman" pitchFamily="18" charset="0"/>
                <a:cs typeface="Arial" pitchFamily="34" charset="0"/>
              </a:rPr>
              <a:t>penicillins</a:t>
            </a: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(On the basis of R group)</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This is most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trivalof</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all the naming system.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this system the entire 6-carbonylamino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penicillanic</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acid (6 carbonyl-APA) portion of the molecule is named as penicillin and the different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penicills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distinguished on the basis of the R group on the amino acyl side chain.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718998299"/>
              </p:ext>
            </p:extLst>
          </p:nvPr>
        </p:nvGraphicFramePr>
        <p:xfrm>
          <a:off x="1763688" y="2780928"/>
          <a:ext cx="6031263" cy="3430513"/>
        </p:xfrm>
        <a:graphic>
          <a:graphicData uri="http://schemas.openxmlformats.org/presentationml/2006/ole">
            <mc:AlternateContent xmlns:mc="http://schemas.openxmlformats.org/markup-compatibility/2006">
              <mc:Choice xmlns:v="urn:schemas-microsoft-com:vml" Requires="v">
                <p:oleObj spid="_x0000_s9222" name="CS ChemDraw Drawing" r:id="rId3" imgW="6702255" imgH="3800510" progId="ChemDraw.Document.6.0">
                  <p:embed/>
                </p:oleObj>
              </mc:Choice>
              <mc:Fallback>
                <p:oleObj name="CS ChemDraw Drawing" r:id="rId3" imgW="6702255" imgH="380051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2780928"/>
                        <a:ext cx="6031263" cy="3430513"/>
                      </a:xfrm>
                      <a:prstGeom prst="rect">
                        <a:avLst/>
                      </a:prstGeom>
                      <a:noFill/>
                    </p:spPr>
                  </p:pic>
                </p:oleObj>
              </mc:Fallback>
            </mc:AlternateContent>
          </a:graphicData>
        </a:graphic>
      </p:graphicFrame>
      <p:sp>
        <p:nvSpPr>
          <p:cNvPr id="4"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67620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76672"/>
            <a:ext cx="7632848" cy="5262979"/>
          </a:xfrm>
          <a:prstGeom prst="rect">
            <a:avLst/>
          </a:prstGeom>
        </p:spPr>
        <p:txBody>
          <a:bodyPr wrap="square">
            <a:spAutoFit/>
          </a:bodyPr>
          <a:lstStyle/>
          <a:p>
            <a:pPr>
              <a:spcAft>
                <a:spcPts val="0"/>
              </a:spcAft>
            </a:pPr>
            <a:r>
              <a:rPr lang="en-US" sz="2400" b="1" dirty="0">
                <a:solidFill>
                  <a:srgbClr val="C00000"/>
                </a:solidFill>
                <a:latin typeface="Times New Roman"/>
                <a:ea typeface="Calibri"/>
                <a:cs typeface="Arial"/>
              </a:rPr>
              <a:t>Antibacterial Antibiotics</a:t>
            </a:r>
            <a:endParaRPr lang="en-US" sz="2400" dirty="0">
              <a:ea typeface="Calibri"/>
              <a:cs typeface="Arial"/>
            </a:endParaRPr>
          </a:p>
          <a:p>
            <a:pPr>
              <a:spcAft>
                <a:spcPts val="0"/>
              </a:spcAft>
            </a:pPr>
            <a:r>
              <a:rPr lang="en-US" sz="2400" dirty="0">
                <a:solidFill>
                  <a:srgbClr val="000000"/>
                </a:solidFill>
                <a:latin typeface="Times New Roman"/>
                <a:ea typeface="Calibri"/>
                <a:cs typeface="Arial"/>
              </a:rPr>
              <a:t>Penicillin was discovered</a:t>
            </a:r>
            <a:r>
              <a:rPr lang="en-US" sz="2400" dirty="0">
                <a:solidFill>
                  <a:srgbClr val="000000"/>
                </a:solidFill>
                <a:ea typeface="Calibri"/>
                <a:cs typeface="Arial"/>
              </a:rPr>
              <a:t> </a:t>
            </a:r>
            <a:r>
              <a:rPr lang="en-US" sz="2400" dirty="0">
                <a:solidFill>
                  <a:srgbClr val="000000"/>
                </a:solidFill>
                <a:latin typeface="Times New Roman"/>
                <a:ea typeface="Calibri"/>
                <a:cs typeface="Arial"/>
              </a:rPr>
              <a:t>accidentally in 1929 by Alexander Fleming,  then  the numbers of antibiotics that have been added to the therapeutic application. Yet, because of:-</a:t>
            </a:r>
            <a:endParaRPr lang="en-US" sz="2400" dirty="0">
              <a:ea typeface="Calibri"/>
              <a:cs typeface="Arial"/>
            </a:endParaRPr>
          </a:p>
          <a:p>
            <a:pPr>
              <a:spcAft>
                <a:spcPts val="0"/>
              </a:spcAft>
            </a:pPr>
            <a:r>
              <a:rPr lang="en-US" sz="2400" dirty="0">
                <a:solidFill>
                  <a:srgbClr val="000000"/>
                </a:solidFill>
                <a:latin typeface="Times New Roman"/>
                <a:ea typeface="Calibri"/>
                <a:cs typeface="Arial"/>
              </a:rPr>
              <a:t> </a:t>
            </a:r>
            <a:endParaRPr lang="en-US" sz="2400" dirty="0">
              <a:ea typeface="Calibri"/>
              <a:cs typeface="Arial"/>
            </a:endParaRPr>
          </a:p>
          <a:p>
            <a:pPr marL="342900" lvl="0" indent="-342900">
              <a:spcAft>
                <a:spcPts val="0"/>
              </a:spcAft>
              <a:buFont typeface="+mj-lt"/>
              <a:buAutoNum type="arabicPeriod"/>
            </a:pPr>
            <a:r>
              <a:rPr lang="en-US" sz="2400" dirty="0">
                <a:solidFill>
                  <a:srgbClr val="000000"/>
                </a:solidFill>
                <a:latin typeface="Times New Roman"/>
                <a:ea typeface="Calibri"/>
                <a:cs typeface="Arial"/>
              </a:rPr>
              <a:t> The overuse of many of these agents.</a:t>
            </a:r>
            <a:endParaRPr lang="en-US" sz="2400" dirty="0">
              <a:ea typeface="Calibri"/>
              <a:cs typeface="Arial"/>
            </a:endParaRPr>
          </a:p>
          <a:p>
            <a:pPr marL="342900" lvl="0" indent="-342900">
              <a:spcAft>
                <a:spcPts val="0"/>
              </a:spcAft>
              <a:buFont typeface="+mj-lt"/>
              <a:buAutoNum type="arabicPeriod"/>
            </a:pPr>
            <a:r>
              <a:rPr lang="en-US" sz="2400" dirty="0">
                <a:solidFill>
                  <a:srgbClr val="000000"/>
                </a:solidFill>
                <a:latin typeface="Times New Roman"/>
                <a:ea typeface="Calibri"/>
                <a:cs typeface="Arial"/>
              </a:rPr>
              <a:t>The biochemical fickleness of many bacteria.</a:t>
            </a:r>
            <a:endParaRPr lang="en-US" sz="2400" dirty="0">
              <a:ea typeface="Calibri"/>
              <a:cs typeface="Arial"/>
            </a:endParaRPr>
          </a:p>
          <a:p>
            <a:pPr marL="342900" lvl="0" indent="-342900">
              <a:spcAft>
                <a:spcPts val="0"/>
              </a:spcAft>
              <a:buFont typeface="+mj-lt"/>
              <a:buAutoNum type="arabicPeriod"/>
            </a:pPr>
            <a:r>
              <a:rPr lang="en-US" sz="2400" dirty="0">
                <a:solidFill>
                  <a:srgbClr val="000000"/>
                </a:solidFill>
                <a:latin typeface="Times New Roman"/>
                <a:ea typeface="Calibri"/>
                <a:cs typeface="Arial"/>
              </a:rPr>
              <a:t> Resistance to antibiotics has become a serious problem in the 21st century.</a:t>
            </a:r>
            <a:endParaRPr lang="en-US" sz="2400" dirty="0">
              <a:ea typeface="Calibri"/>
              <a:cs typeface="Arial"/>
            </a:endParaRPr>
          </a:p>
          <a:p>
            <a:pPr>
              <a:spcAft>
                <a:spcPts val="0"/>
              </a:spcAft>
            </a:pPr>
            <a:r>
              <a:rPr lang="en-US" sz="2400" dirty="0">
                <a:solidFill>
                  <a:srgbClr val="000000"/>
                </a:solidFill>
                <a:latin typeface="Times New Roman"/>
                <a:ea typeface="Calibri"/>
                <a:cs typeface="Arial"/>
              </a:rPr>
              <a:t> </a:t>
            </a:r>
            <a:endParaRPr lang="en-US" sz="2400" dirty="0">
              <a:ea typeface="Calibri"/>
              <a:cs typeface="Arial"/>
            </a:endParaRPr>
          </a:p>
          <a:p>
            <a:pPr>
              <a:spcAft>
                <a:spcPts val="0"/>
              </a:spcAft>
            </a:pPr>
            <a:r>
              <a:rPr lang="en-US" sz="2400" dirty="0">
                <a:solidFill>
                  <a:srgbClr val="002060"/>
                </a:solidFill>
                <a:latin typeface="Times New Roman"/>
                <a:ea typeface="Calibri"/>
                <a:cs typeface="Arial"/>
              </a:rPr>
              <a:t>Indeed, there are now organisms that cannot be arrested or killed by any of the common antibiotics.</a:t>
            </a:r>
            <a:r>
              <a:rPr lang="en-US" sz="2400" dirty="0">
                <a:solidFill>
                  <a:srgbClr val="000000"/>
                </a:solidFill>
                <a:latin typeface="Times New Roman"/>
                <a:ea typeface="Calibri"/>
                <a:cs typeface="Arial"/>
              </a:rPr>
              <a:t> </a:t>
            </a:r>
            <a:r>
              <a:rPr lang="en-US" sz="2400" dirty="0">
                <a:solidFill>
                  <a:srgbClr val="002060"/>
                </a:solidFill>
                <a:latin typeface="Times New Roman"/>
                <a:ea typeface="Calibri"/>
                <a:cs typeface="Arial"/>
              </a:rPr>
              <a:t>Clearly, new approaches are needed</a:t>
            </a:r>
            <a:r>
              <a:rPr lang="en-US" sz="2400" dirty="0">
                <a:solidFill>
                  <a:srgbClr val="000000"/>
                </a:solidFill>
                <a:latin typeface="Times New Roman"/>
                <a:ea typeface="Calibri"/>
                <a:cs typeface="Arial"/>
              </a:rPr>
              <a:t>. </a:t>
            </a:r>
            <a:endParaRPr lang="en-US" sz="2400" dirty="0">
              <a:ea typeface="Calibri"/>
              <a:cs typeface="Arial"/>
            </a:endParaRPr>
          </a:p>
          <a:p>
            <a:pPr marL="457200">
              <a:spcAft>
                <a:spcPts val="0"/>
              </a:spcAft>
            </a:pPr>
            <a:r>
              <a:rPr lang="en-US" sz="2400" dirty="0">
                <a:solidFill>
                  <a:srgbClr val="000000"/>
                </a:solidFill>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3896575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20688"/>
            <a:ext cx="8424936" cy="4893647"/>
          </a:xfrm>
          <a:prstGeom prst="rect">
            <a:avLst/>
          </a:prstGeom>
        </p:spPr>
        <p:txBody>
          <a:bodyPr wrap="square">
            <a:spAutoFit/>
          </a:bodyPr>
          <a:lstStyle/>
          <a:p>
            <a:pPr>
              <a:spcAft>
                <a:spcPts val="0"/>
              </a:spcAft>
            </a:pPr>
            <a:r>
              <a:rPr lang="en-US" sz="2400" b="1" i="1" u="sng" dirty="0">
                <a:solidFill>
                  <a:srgbClr val="C00000"/>
                </a:solidFill>
                <a:latin typeface="Times New Roman"/>
                <a:ea typeface="Calibri"/>
                <a:cs typeface="+mj-cs"/>
              </a:rPr>
              <a:t>Definition of antibiotics</a:t>
            </a:r>
            <a:endParaRPr lang="en-US" sz="2400" dirty="0">
              <a:ea typeface="Calibri"/>
              <a:cs typeface="+mj-cs"/>
            </a:endParaRPr>
          </a:p>
          <a:p>
            <a:pPr>
              <a:spcAft>
                <a:spcPts val="0"/>
              </a:spcAft>
            </a:pPr>
            <a:r>
              <a:rPr lang="en-US" sz="2400" dirty="0">
                <a:solidFill>
                  <a:srgbClr val="000000"/>
                </a:solidFill>
                <a:latin typeface="Times New Roman"/>
                <a:ea typeface="Calibri"/>
                <a:cs typeface="+mj-cs"/>
              </a:rPr>
              <a:t> </a:t>
            </a:r>
            <a:endParaRPr lang="en-US" sz="2400" dirty="0">
              <a:ea typeface="Calibri"/>
              <a:cs typeface="+mj-cs"/>
            </a:endParaRPr>
          </a:p>
          <a:p>
            <a:pPr>
              <a:spcAft>
                <a:spcPts val="0"/>
              </a:spcAft>
            </a:pPr>
            <a:r>
              <a:rPr lang="en-US" sz="2400" b="1" dirty="0">
                <a:solidFill>
                  <a:srgbClr val="C00000"/>
                </a:solidFill>
                <a:latin typeface="Times New Roman"/>
                <a:ea typeface="Calibri"/>
                <a:cs typeface="+mj-cs"/>
              </a:rPr>
              <a:t>Greek word:-</a:t>
            </a:r>
            <a:endParaRPr lang="en-US" sz="2400" dirty="0">
              <a:ea typeface="Calibri"/>
              <a:cs typeface="+mj-cs"/>
            </a:endParaRPr>
          </a:p>
          <a:p>
            <a:pPr>
              <a:spcAft>
                <a:spcPts val="0"/>
              </a:spcAft>
            </a:pPr>
            <a:r>
              <a:rPr lang="en-US" sz="2400" b="1" dirty="0">
                <a:solidFill>
                  <a:srgbClr val="002060"/>
                </a:solidFill>
                <a:latin typeface="Times New Roman"/>
                <a:ea typeface="Calibri"/>
                <a:cs typeface="+mj-cs"/>
              </a:rPr>
              <a:t>Anti = against , bios= life </a:t>
            </a:r>
            <a:endParaRPr lang="en-US" sz="2400" dirty="0">
              <a:ea typeface="Calibri"/>
              <a:cs typeface="+mj-cs"/>
            </a:endParaRPr>
          </a:p>
          <a:p>
            <a:pPr>
              <a:spcAft>
                <a:spcPts val="0"/>
              </a:spcAft>
            </a:pPr>
            <a:r>
              <a:rPr lang="en-US" sz="2400" b="1" dirty="0" err="1">
                <a:solidFill>
                  <a:srgbClr val="C00000"/>
                </a:solidFill>
                <a:latin typeface="Times New Roman"/>
                <a:ea typeface="Calibri"/>
                <a:cs typeface="+mj-cs"/>
              </a:rPr>
              <a:t>Vuillemin</a:t>
            </a:r>
            <a:r>
              <a:rPr lang="en-US" sz="2400" b="1" dirty="0">
                <a:solidFill>
                  <a:srgbClr val="C00000"/>
                </a:solidFill>
                <a:latin typeface="Times New Roman"/>
                <a:ea typeface="Calibri"/>
                <a:cs typeface="+mj-cs"/>
              </a:rPr>
              <a:t>  define antibiosis (“against life”):- </a:t>
            </a:r>
            <a:r>
              <a:rPr lang="en-US" sz="2400" dirty="0">
                <a:solidFill>
                  <a:srgbClr val="000000"/>
                </a:solidFill>
                <a:latin typeface="Times New Roman"/>
                <a:ea typeface="Calibri"/>
                <a:cs typeface="+mj-cs"/>
              </a:rPr>
              <a:t>is a substance produced by microorganisms, which has the capacity of inhibiting the growth and even of destroying other microorganisms.</a:t>
            </a:r>
            <a:endParaRPr lang="en-US" sz="2400" dirty="0">
              <a:ea typeface="Calibri"/>
              <a:cs typeface="+mj-cs"/>
            </a:endParaRPr>
          </a:p>
          <a:p>
            <a:pPr>
              <a:spcAft>
                <a:spcPts val="0"/>
              </a:spcAft>
            </a:pPr>
            <a:r>
              <a:rPr lang="en-US" sz="2400" dirty="0">
                <a:solidFill>
                  <a:srgbClr val="000000"/>
                </a:solidFill>
                <a:latin typeface="Times New Roman"/>
                <a:ea typeface="Calibri"/>
                <a:cs typeface="+mj-cs"/>
              </a:rPr>
              <a:t> </a:t>
            </a:r>
            <a:endParaRPr lang="en-US" sz="2400" dirty="0">
              <a:ea typeface="Calibri"/>
              <a:cs typeface="+mj-cs"/>
            </a:endParaRPr>
          </a:p>
          <a:p>
            <a:pPr>
              <a:spcAft>
                <a:spcPts val="0"/>
              </a:spcAft>
            </a:pPr>
            <a:r>
              <a:rPr lang="en-US" sz="2400" dirty="0">
                <a:solidFill>
                  <a:srgbClr val="C00000"/>
                </a:solidFill>
                <a:latin typeface="Times New Roman"/>
                <a:ea typeface="Calibri"/>
                <a:cs typeface="+mj-cs"/>
              </a:rPr>
              <a:t>Antibiotic:-</a:t>
            </a:r>
            <a:r>
              <a:rPr lang="en-US" sz="2400" dirty="0">
                <a:solidFill>
                  <a:srgbClr val="000000"/>
                </a:solidFill>
                <a:latin typeface="Times New Roman"/>
                <a:ea typeface="Calibri"/>
                <a:cs typeface="+mj-cs"/>
              </a:rPr>
              <a:t> are defined as chemical  substances or compounds  produced by various species or microorganisms such as bacteria or fungi, which in low concentration destroy, kill or inhibit of  other  species or  microorganisms.</a:t>
            </a:r>
            <a:endParaRPr lang="en-US" sz="2400" dirty="0">
              <a:ea typeface="Calibri"/>
              <a:cs typeface="+mj-cs"/>
            </a:endParaRPr>
          </a:p>
          <a:p>
            <a:pPr>
              <a:spcAft>
                <a:spcPts val="0"/>
              </a:spcAft>
            </a:pPr>
            <a:r>
              <a:rPr lang="en-US" sz="2400" dirty="0">
                <a:solidFill>
                  <a:srgbClr val="000000"/>
                </a:solidFill>
                <a:latin typeface="Times New Roman"/>
                <a:ea typeface="Calibri"/>
                <a:cs typeface="+mj-cs"/>
              </a:rPr>
              <a:t> </a:t>
            </a:r>
            <a:endParaRPr lang="en-US" sz="2400" dirty="0">
              <a:ea typeface="Calibri"/>
              <a:cs typeface="+mj-cs"/>
            </a:endParaRPr>
          </a:p>
        </p:txBody>
      </p:sp>
    </p:spTree>
    <p:extLst>
      <p:ext uri="{BB962C8B-B14F-4D97-AF65-F5344CB8AC3E}">
        <p14:creationId xmlns:p14="http://schemas.microsoft.com/office/powerpoint/2010/main" val="4254409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92696"/>
            <a:ext cx="8280920" cy="5717591"/>
          </a:xfrm>
          <a:prstGeom prst="rect">
            <a:avLst/>
          </a:prstGeom>
        </p:spPr>
        <p:txBody>
          <a:bodyPr wrap="square">
            <a:spAutoFit/>
          </a:bodyPr>
          <a:lstStyle/>
          <a:p>
            <a:pPr>
              <a:spcAft>
                <a:spcPts val="0"/>
              </a:spcAft>
            </a:pPr>
            <a:r>
              <a:rPr lang="en-US" sz="2000" b="1" dirty="0">
                <a:solidFill>
                  <a:srgbClr val="C00000"/>
                </a:solidFill>
                <a:latin typeface="Times New Roman"/>
                <a:ea typeface="Calibri"/>
                <a:cs typeface="+mj-cs"/>
              </a:rPr>
              <a:t>Requirements for substance  to be considered as  an antibiotic </a:t>
            </a:r>
            <a:endParaRPr lang="en-US" sz="2000" dirty="0">
              <a:ea typeface="Calibri"/>
              <a:cs typeface="+mj-cs"/>
            </a:endParaRPr>
          </a:p>
          <a:p>
            <a:pPr>
              <a:spcAft>
                <a:spcPts val="0"/>
              </a:spcAft>
            </a:pPr>
            <a:r>
              <a:rPr lang="en-US" sz="2000" b="1" dirty="0">
                <a:solidFill>
                  <a:srgbClr val="C00000"/>
                </a:solidFill>
                <a:latin typeface="Times New Roman"/>
                <a:ea typeface="Calibri"/>
                <a:cs typeface="+mj-cs"/>
              </a:rPr>
              <a:t> </a:t>
            </a:r>
            <a:endParaRPr lang="en-US" sz="2000" dirty="0">
              <a:ea typeface="Calibri"/>
              <a:cs typeface="+mj-cs"/>
            </a:endParaRPr>
          </a:p>
          <a:p>
            <a:pPr marL="342900" lvl="0" indent="-342900">
              <a:spcAft>
                <a:spcPts val="0"/>
              </a:spcAft>
              <a:buClr>
                <a:srgbClr val="002060"/>
              </a:buClr>
              <a:buFont typeface="+mj-lt"/>
              <a:buAutoNum type="arabicPeriod"/>
            </a:pPr>
            <a:r>
              <a:rPr lang="en-US" sz="2000" dirty="0">
                <a:solidFill>
                  <a:srgbClr val="000000"/>
                </a:solidFill>
                <a:latin typeface="Times New Roman"/>
                <a:ea typeface="Calibri"/>
                <a:cs typeface="+mj-cs"/>
              </a:rPr>
              <a:t>It should have wide spectrum of activity with the ability to destroyed or inhibit many different species of pathogenic organisms.</a:t>
            </a:r>
            <a:endParaRPr lang="en-US" sz="2000" dirty="0">
              <a:ea typeface="Calibri"/>
              <a:cs typeface="+mj-cs"/>
            </a:endParaRPr>
          </a:p>
          <a:p>
            <a:pPr marL="342900" lvl="0" indent="-342900">
              <a:spcAft>
                <a:spcPts val="0"/>
              </a:spcAft>
              <a:buClr>
                <a:srgbClr val="002060"/>
              </a:buClr>
              <a:buFont typeface="+mj-lt"/>
              <a:buAutoNum type="arabicPeriod"/>
            </a:pPr>
            <a:r>
              <a:rPr lang="en-US" sz="2000" dirty="0">
                <a:solidFill>
                  <a:srgbClr val="000000"/>
                </a:solidFill>
                <a:latin typeface="Times New Roman"/>
                <a:ea typeface="Calibri"/>
                <a:cs typeface="+mj-cs"/>
              </a:rPr>
              <a:t>It should be eliminated completely from the body.</a:t>
            </a:r>
            <a:endParaRPr lang="en-US" sz="2000" dirty="0">
              <a:ea typeface="Calibri"/>
              <a:cs typeface="+mj-cs"/>
            </a:endParaRPr>
          </a:p>
          <a:p>
            <a:pPr marL="342900" lvl="0" indent="-342900">
              <a:spcAft>
                <a:spcPts val="0"/>
              </a:spcAft>
              <a:buClr>
                <a:srgbClr val="002060"/>
              </a:buClr>
              <a:buFont typeface="+mj-lt"/>
              <a:buAutoNum type="arabicPeriod"/>
            </a:pPr>
            <a:r>
              <a:rPr lang="en-US" sz="2000" dirty="0">
                <a:solidFill>
                  <a:srgbClr val="000000"/>
                </a:solidFill>
                <a:latin typeface="Times New Roman"/>
                <a:ea typeface="Calibri"/>
                <a:cs typeface="+mj-cs"/>
              </a:rPr>
              <a:t>It should not produce adverse or side effects.</a:t>
            </a:r>
            <a:endParaRPr lang="en-US" sz="2000" dirty="0">
              <a:ea typeface="Calibri"/>
              <a:cs typeface="+mj-cs"/>
            </a:endParaRPr>
          </a:p>
          <a:p>
            <a:pPr marL="342900" lvl="0" indent="-342900">
              <a:spcAft>
                <a:spcPts val="0"/>
              </a:spcAft>
              <a:buClr>
                <a:srgbClr val="002060"/>
              </a:buClr>
              <a:buFont typeface="+mj-lt"/>
              <a:buAutoNum type="arabicPeriod"/>
            </a:pPr>
            <a:r>
              <a:rPr lang="en-US" sz="2000" dirty="0">
                <a:solidFill>
                  <a:srgbClr val="000000"/>
                </a:solidFill>
                <a:latin typeface="Times New Roman"/>
                <a:ea typeface="Calibri"/>
                <a:cs typeface="+mj-cs"/>
              </a:rPr>
              <a:t>It should  antagonizes the growth or survival of one or more species  of microorganisms.</a:t>
            </a:r>
            <a:endParaRPr lang="en-US" sz="2000" dirty="0">
              <a:ea typeface="Calibri"/>
              <a:cs typeface="+mj-cs"/>
            </a:endParaRPr>
          </a:p>
          <a:p>
            <a:pPr marL="342900" lvl="0" indent="-342900">
              <a:lnSpc>
                <a:spcPct val="115000"/>
              </a:lnSpc>
              <a:spcAft>
                <a:spcPts val="0"/>
              </a:spcAft>
              <a:buClr>
                <a:srgbClr val="002060"/>
              </a:buClr>
              <a:buFont typeface="+mj-lt"/>
              <a:buAutoNum type="arabicPeriod"/>
            </a:pPr>
            <a:r>
              <a:rPr lang="en-US" sz="2000" dirty="0">
                <a:solidFill>
                  <a:srgbClr val="000000"/>
                </a:solidFill>
                <a:latin typeface="Times New Roman"/>
                <a:ea typeface="Calibri"/>
                <a:cs typeface="+mj-cs"/>
              </a:rPr>
              <a:t>It should be highly effective in low concentrations</a:t>
            </a:r>
            <a:r>
              <a:rPr lang="en-US" sz="2000" dirty="0">
                <a:latin typeface="Times New Roman"/>
                <a:ea typeface="Calibri"/>
                <a:cs typeface="+mj-cs"/>
              </a:rPr>
              <a:t>.</a:t>
            </a:r>
            <a:endParaRPr lang="en-US" sz="2000" dirty="0">
              <a:ea typeface="Calibri"/>
              <a:cs typeface="+mj-cs"/>
            </a:endParaRPr>
          </a:p>
          <a:p>
            <a:pPr marL="342900" lvl="0" indent="-342900">
              <a:lnSpc>
                <a:spcPct val="115000"/>
              </a:lnSpc>
              <a:spcAft>
                <a:spcPts val="0"/>
              </a:spcAft>
              <a:buClr>
                <a:srgbClr val="002060"/>
              </a:buClr>
              <a:buFont typeface="+mj-lt"/>
              <a:buAutoNum type="arabicPeriod"/>
            </a:pPr>
            <a:r>
              <a:rPr lang="en-US" sz="2000" dirty="0">
                <a:latin typeface="Times New Roman"/>
                <a:ea typeface="Calibri"/>
                <a:cs typeface="+mj-cs"/>
              </a:rPr>
              <a:t>It should be non allergenic to the host.</a:t>
            </a:r>
            <a:endParaRPr lang="en-US" sz="2000" dirty="0">
              <a:ea typeface="Calibri"/>
              <a:cs typeface="+mj-cs"/>
            </a:endParaRPr>
          </a:p>
          <a:p>
            <a:pPr marL="342900" lvl="0" indent="-342900">
              <a:lnSpc>
                <a:spcPct val="115000"/>
              </a:lnSpc>
              <a:spcAft>
                <a:spcPts val="0"/>
              </a:spcAft>
              <a:buClr>
                <a:srgbClr val="002060"/>
              </a:buClr>
              <a:buFont typeface="+mj-lt"/>
              <a:buAutoNum type="arabicPeriod"/>
            </a:pPr>
            <a:r>
              <a:rPr lang="en-US" sz="2000" dirty="0">
                <a:latin typeface="Times New Roman"/>
                <a:ea typeface="Calibri"/>
                <a:cs typeface="+mj-cs"/>
              </a:rPr>
              <a:t>It should be not eliminate the normal flora of the host.</a:t>
            </a:r>
            <a:endParaRPr lang="en-US" sz="2000" dirty="0">
              <a:ea typeface="Calibri"/>
              <a:cs typeface="+mj-cs"/>
            </a:endParaRPr>
          </a:p>
          <a:p>
            <a:pPr marL="342900" lvl="0" indent="-342900">
              <a:lnSpc>
                <a:spcPct val="115000"/>
              </a:lnSpc>
              <a:spcAft>
                <a:spcPts val="0"/>
              </a:spcAft>
              <a:buClr>
                <a:srgbClr val="002060"/>
              </a:buClr>
              <a:buFont typeface="+mj-lt"/>
              <a:buAutoNum type="arabicPeriod"/>
            </a:pPr>
            <a:r>
              <a:rPr lang="en-US" sz="2000" dirty="0">
                <a:latin typeface="Times New Roman"/>
                <a:ea typeface="Calibri"/>
                <a:cs typeface="+mj-cs"/>
              </a:rPr>
              <a:t>It should be able to reach the part of the human body where the infection is occurring.</a:t>
            </a:r>
            <a:endParaRPr lang="en-US" sz="2000" dirty="0">
              <a:ea typeface="Calibri"/>
              <a:cs typeface="+mj-cs"/>
            </a:endParaRPr>
          </a:p>
          <a:p>
            <a:pPr marL="342900" lvl="0" indent="-342900">
              <a:lnSpc>
                <a:spcPct val="115000"/>
              </a:lnSpc>
              <a:spcAft>
                <a:spcPts val="0"/>
              </a:spcAft>
              <a:buClr>
                <a:srgbClr val="002060"/>
              </a:buClr>
              <a:buFont typeface="+mj-lt"/>
              <a:buAutoNum type="arabicPeriod"/>
            </a:pPr>
            <a:r>
              <a:rPr lang="en-US" sz="2000" dirty="0">
                <a:latin typeface="Times New Roman"/>
                <a:ea typeface="Calibri"/>
                <a:cs typeface="+mj-cs"/>
              </a:rPr>
              <a:t>It should be in expensive and easy to produce.</a:t>
            </a:r>
            <a:endParaRPr lang="en-US" sz="2000" dirty="0">
              <a:ea typeface="Calibri"/>
              <a:cs typeface="+mj-cs"/>
            </a:endParaRPr>
          </a:p>
          <a:p>
            <a:pPr marL="342900" lvl="0" indent="-342900">
              <a:lnSpc>
                <a:spcPct val="115000"/>
              </a:lnSpc>
              <a:spcAft>
                <a:spcPts val="0"/>
              </a:spcAft>
              <a:buClr>
                <a:srgbClr val="002060"/>
              </a:buClr>
              <a:buFont typeface="+mj-lt"/>
              <a:buAutoNum type="arabicPeriod"/>
            </a:pPr>
            <a:r>
              <a:rPr lang="en-US" sz="2000" dirty="0" smtClean="0">
                <a:latin typeface="Times New Roman"/>
                <a:ea typeface="Calibri"/>
                <a:cs typeface="+mj-cs"/>
              </a:rPr>
              <a:t>It </a:t>
            </a:r>
            <a:r>
              <a:rPr lang="en-US" sz="2000" dirty="0">
                <a:latin typeface="Times New Roman"/>
                <a:ea typeface="Calibri"/>
                <a:cs typeface="+mj-cs"/>
              </a:rPr>
              <a:t>should be chemically stable ( have a long shelf-life).</a:t>
            </a:r>
            <a:endParaRPr lang="en-US" sz="2000" dirty="0">
              <a:ea typeface="Calibri"/>
              <a:cs typeface="+mj-cs"/>
            </a:endParaRPr>
          </a:p>
          <a:p>
            <a:pPr marL="342900" lvl="0" indent="-342900">
              <a:lnSpc>
                <a:spcPct val="115000"/>
              </a:lnSpc>
              <a:spcAft>
                <a:spcPts val="1000"/>
              </a:spcAft>
              <a:buClr>
                <a:srgbClr val="002060"/>
              </a:buClr>
              <a:buFont typeface="+mj-lt"/>
              <a:buAutoNum type="arabicPeriod"/>
            </a:pPr>
            <a:r>
              <a:rPr lang="en-US" sz="2000" dirty="0">
                <a:latin typeface="Times New Roman"/>
                <a:ea typeface="Calibri"/>
                <a:cs typeface="+mj-cs"/>
              </a:rPr>
              <a:t>It is a product of metabolism (although it may be duplicated or even have been anticipated by chemical synthesis).</a:t>
            </a:r>
            <a:endParaRPr lang="en-US" sz="2000" dirty="0">
              <a:ea typeface="Calibri"/>
              <a:cs typeface="+mj-cs"/>
            </a:endParaRPr>
          </a:p>
        </p:txBody>
      </p:sp>
    </p:spTree>
    <p:extLst>
      <p:ext uri="{BB962C8B-B14F-4D97-AF65-F5344CB8AC3E}">
        <p14:creationId xmlns:p14="http://schemas.microsoft.com/office/powerpoint/2010/main" val="1386693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8"/>
            <a:ext cx="8064896" cy="6144759"/>
          </a:xfrm>
          <a:prstGeom prst="rect">
            <a:avLst/>
          </a:prstGeom>
        </p:spPr>
        <p:txBody>
          <a:bodyPr wrap="square">
            <a:spAutoFit/>
          </a:bodyPr>
          <a:lstStyle/>
          <a:p>
            <a:pPr>
              <a:lnSpc>
                <a:spcPct val="115000"/>
              </a:lnSpc>
              <a:spcAft>
                <a:spcPts val="0"/>
              </a:spcAft>
            </a:pPr>
            <a:r>
              <a:rPr lang="en-US" b="1" i="1" u="sng" dirty="0">
                <a:solidFill>
                  <a:srgbClr val="C00000"/>
                </a:solidFill>
                <a:latin typeface="Times New Roman"/>
                <a:ea typeface="Times New Roman"/>
                <a:cs typeface="Arial"/>
              </a:rPr>
              <a:t>Classification of antibiotic:- </a:t>
            </a:r>
            <a:r>
              <a:rPr lang="en-US" b="1" dirty="0">
                <a:solidFill>
                  <a:srgbClr val="002060"/>
                </a:solidFill>
                <a:latin typeface="Times New Roman"/>
                <a:ea typeface="Times New Roman"/>
                <a:cs typeface="Arial"/>
              </a:rPr>
              <a:t>antibiotic are classified in many ways based on chemical structure, source, its spectrum of activity and mechanism of action</a:t>
            </a:r>
            <a:r>
              <a:rPr lang="en-US" b="1" dirty="0">
                <a:solidFill>
                  <a:srgbClr val="C00000"/>
                </a:solidFill>
                <a:latin typeface="Times New Roman"/>
                <a:ea typeface="Times New Roman"/>
                <a:cs typeface="Arial"/>
              </a:rPr>
              <a:t>.</a:t>
            </a:r>
            <a:endParaRPr lang="en-US" sz="1600" dirty="0">
              <a:ea typeface="Calibri"/>
              <a:cs typeface="Arial"/>
            </a:endParaRPr>
          </a:p>
          <a:p>
            <a:pPr>
              <a:lnSpc>
                <a:spcPct val="115000"/>
              </a:lnSpc>
              <a:spcAft>
                <a:spcPts val="0"/>
              </a:spcAft>
            </a:pPr>
            <a:r>
              <a:rPr lang="en-US" b="1" dirty="0">
                <a:solidFill>
                  <a:srgbClr val="C00000"/>
                </a:solidFill>
                <a:latin typeface="Times New Roman"/>
                <a:ea typeface="Times New Roman"/>
                <a:cs typeface="Arial"/>
              </a:rPr>
              <a:t> </a:t>
            </a:r>
            <a:endParaRPr lang="en-US" sz="1600" dirty="0">
              <a:ea typeface="Calibri"/>
              <a:cs typeface="Arial"/>
            </a:endParaRPr>
          </a:p>
          <a:p>
            <a:pPr>
              <a:lnSpc>
                <a:spcPct val="115000"/>
              </a:lnSpc>
              <a:spcAft>
                <a:spcPts val="0"/>
              </a:spcAft>
            </a:pPr>
            <a:r>
              <a:rPr lang="en-US" b="1" dirty="0">
                <a:solidFill>
                  <a:srgbClr val="C00000"/>
                </a:solidFill>
                <a:latin typeface="Times New Roman"/>
                <a:ea typeface="Times New Roman"/>
                <a:cs typeface="Arial"/>
              </a:rPr>
              <a:t>Based on chemical structure (chemical classification):-</a:t>
            </a:r>
            <a:r>
              <a:rPr lang="en-US" b="1" i="1" u="sng" dirty="0">
                <a:solidFill>
                  <a:srgbClr val="C00000"/>
                </a:solidFill>
                <a:latin typeface="Times New Roman"/>
                <a:ea typeface="Times New Roman"/>
                <a:cs typeface="Arial"/>
              </a:rPr>
              <a:t> </a:t>
            </a:r>
            <a:endParaRPr lang="en-US" sz="1600" dirty="0">
              <a:ea typeface="Calibri"/>
              <a:cs typeface="Arial"/>
            </a:endParaRPr>
          </a:p>
          <a:p>
            <a:pPr marL="342900" lvl="0" indent="-342900">
              <a:lnSpc>
                <a:spcPct val="115000"/>
              </a:lnSpc>
              <a:spcAft>
                <a:spcPts val="0"/>
              </a:spcAft>
              <a:buClr>
                <a:srgbClr val="002060"/>
              </a:buClr>
              <a:buFont typeface="+mj-lt"/>
              <a:buAutoNum type="arabicPeriod"/>
            </a:pPr>
            <a:r>
              <a:rPr lang="en-US" dirty="0">
                <a:solidFill>
                  <a:srgbClr val="002060"/>
                </a:solidFill>
                <a:latin typeface="Times New Roman"/>
                <a:ea typeface="Times New Roman"/>
                <a:cs typeface="Arial"/>
              </a:rPr>
              <a:t>β-lactam antibiotic. </a:t>
            </a:r>
            <a:r>
              <a:rPr lang="en-US" dirty="0" err="1">
                <a:solidFill>
                  <a:srgbClr val="002060"/>
                </a:solidFill>
                <a:latin typeface="Times New Roman"/>
                <a:ea typeface="Times New Roman"/>
                <a:cs typeface="Arial"/>
              </a:rPr>
              <a:t>Penicillins</a:t>
            </a:r>
            <a:r>
              <a:rPr lang="en-US" dirty="0">
                <a:solidFill>
                  <a:srgbClr val="002060"/>
                </a:solidFill>
                <a:latin typeface="Times New Roman"/>
                <a:ea typeface="Times New Roman"/>
                <a:cs typeface="Arial"/>
              </a:rPr>
              <a:t>, cephalosporin's, </a:t>
            </a:r>
            <a:r>
              <a:rPr lang="en-US" dirty="0" err="1">
                <a:solidFill>
                  <a:srgbClr val="002060"/>
                </a:solidFill>
                <a:latin typeface="Times New Roman"/>
                <a:ea typeface="Times New Roman"/>
                <a:cs typeface="Arial"/>
              </a:rPr>
              <a:t>carbapenams</a:t>
            </a:r>
            <a:r>
              <a:rPr lang="en-US" dirty="0">
                <a:solidFill>
                  <a:srgbClr val="002060"/>
                </a:solidFill>
                <a:latin typeface="Times New Roman"/>
                <a:ea typeface="Times New Roman"/>
                <a:cs typeface="Arial"/>
              </a:rPr>
              <a:t>, </a:t>
            </a:r>
            <a:r>
              <a:rPr lang="en-US" dirty="0" err="1">
                <a:solidFill>
                  <a:srgbClr val="002060"/>
                </a:solidFill>
                <a:latin typeface="Times New Roman"/>
                <a:ea typeface="Times New Roman"/>
                <a:cs typeface="Arial"/>
              </a:rPr>
              <a:t>momobactams</a:t>
            </a:r>
            <a:endParaRPr lang="en-US" sz="1600" dirty="0">
              <a:ea typeface="Calibri"/>
              <a:cs typeface="Arial"/>
            </a:endParaRPr>
          </a:p>
          <a:p>
            <a:pPr marL="342900" lvl="0" indent="-342900">
              <a:lnSpc>
                <a:spcPct val="115000"/>
              </a:lnSpc>
              <a:spcAft>
                <a:spcPts val="0"/>
              </a:spcAft>
              <a:buClr>
                <a:srgbClr val="002060"/>
              </a:buClr>
              <a:buFont typeface="+mj-lt"/>
              <a:buAutoNum type="arabicPeriod"/>
            </a:pPr>
            <a:r>
              <a:rPr lang="en-US" dirty="0">
                <a:solidFill>
                  <a:srgbClr val="002060"/>
                </a:solidFill>
                <a:latin typeface="Times New Roman"/>
                <a:ea typeface="Times New Roman"/>
                <a:cs typeface="Arial"/>
              </a:rPr>
              <a:t>aminoglycoside antibiotics:- streptomycin, neomycin, kanamycin, gentamycin, tobramycin, </a:t>
            </a:r>
            <a:r>
              <a:rPr lang="en-US" dirty="0" err="1">
                <a:solidFill>
                  <a:srgbClr val="002060"/>
                </a:solidFill>
                <a:latin typeface="Times New Roman"/>
                <a:ea typeface="Times New Roman"/>
                <a:cs typeface="Arial"/>
              </a:rPr>
              <a:t>amikacin</a:t>
            </a:r>
            <a:r>
              <a:rPr lang="en-US" dirty="0">
                <a:solidFill>
                  <a:srgbClr val="002060"/>
                </a:solidFill>
                <a:latin typeface="Times New Roman"/>
                <a:ea typeface="Times New Roman"/>
                <a:cs typeface="Arial"/>
              </a:rPr>
              <a:t>.</a:t>
            </a:r>
            <a:endParaRPr lang="en-US" sz="1600" dirty="0">
              <a:ea typeface="Calibri"/>
              <a:cs typeface="Arial"/>
            </a:endParaRPr>
          </a:p>
          <a:p>
            <a:pPr marL="342900" lvl="0" indent="-342900">
              <a:lnSpc>
                <a:spcPct val="115000"/>
              </a:lnSpc>
              <a:spcAft>
                <a:spcPts val="0"/>
              </a:spcAft>
              <a:buClr>
                <a:srgbClr val="002060"/>
              </a:buClr>
              <a:buFont typeface="+mj-lt"/>
              <a:buAutoNum type="arabicPeriod"/>
            </a:pPr>
            <a:r>
              <a:rPr lang="en-US" dirty="0">
                <a:solidFill>
                  <a:srgbClr val="002060"/>
                </a:solidFill>
                <a:latin typeface="Times New Roman"/>
                <a:ea typeface="Times New Roman"/>
                <a:cs typeface="Arial"/>
              </a:rPr>
              <a:t>Tetracycline:- tetracycline, chlortetracycline, </a:t>
            </a:r>
            <a:r>
              <a:rPr lang="en-US" dirty="0" err="1">
                <a:solidFill>
                  <a:srgbClr val="002060"/>
                </a:solidFill>
                <a:latin typeface="Times New Roman"/>
                <a:ea typeface="Times New Roman"/>
                <a:cs typeface="Arial"/>
              </a:rPr>
              <a:t>oxytetracycline</a:t>
            </a:r>
            <a:r>
              <a:rPr lang="en-US" dirty="0">
                <a:solidFill>
                  <a:srgbClr val="002060"/>
                </a:solidFill>
                <a:latin typeface="Times New Roman"/>
                <a:ea typeface="Times New Roman"/>
                <a:cs typeface="Arial"/>
              </a:rPr>
              <a:t>, doxycycline, minocycline, </a:t>
            </a:r>
            <a:r>
              <a:rPr lang="en-US" dirty="0" err="1">
                <a:solidFill>
                  <a:srgbClr val="002060"/>
                </a:solidFill>
                <a:latin typeface="Times New Roman"/>
                <a:ea typeface="Times New Roman"/>
                <a:cs typeface="Arial"/>
              </a:rPr>
              <a:t>methacycline</a:t>
            </a:r>
            <a:r>
              <a:rPr lang="en-US" dirty="0">
                <a:solidFill>
                  <a:srgbClr val="002060"/>
                </a:solidFill>
                <a:latin typeface="Times New Roman"/>
                <a:ea typeface="Times New Roman"/>
                <a:cs typeface="Arial"/>
              </a:rPr>
              <a:t>, </a:t>
            </a:r>
            <a:r>
              <a:rPr lang="en-US" dirty="0" err="1">
                <a:solidFill>
                  <a:srgbClr val="002060"/>
                </a:solidFill>
                <a:latin typeface="Times New Roman"/>
                <a:ea typeface="Times New Roman"/>
                <a:cs typeface="Arial"/>
              </a:rPr>
              <a:t>meclocycline</a:t>
            </a:r>
            <a:r>
              <a:rPr lang="en-US" dirty="0">
                <a:solidFill>
                  <a:srgbClr val="002060"/>
                </a:solidFill>
                <a:latin typeface="Times New Roman"/>
                <a:ea typeface="Times New Roman"/>
                <a:cs typeface="Arial"/>
              </a:rPr>
              <a:t>.</a:t>
            </a:r>
            <a:endParaRPr lang="en-US" sz="1600" dirty="0">
              <a:ea typeface="Calibri"/>
              <a:cs typeface="Arial"/>
            </a:endParaRPr>
          </a:p>
          <a:p>
            <a:pPr marL="342900" lvl="0" indent="-342900">
              <a:lnSpc>
                <a:spcPct val="115000"/>
              </a:lnSpc>
              <a:spcAft>
                <a:spcPts val="0"/>
              </a:spcAft>
              <a:buClr>
                <a:srgbClr val="002060"/>
              </a:buClr>
              <a:buFont typeface="+mj-lt"/>
              <a:buAutoNum type="arabicPeriod"/>
            </a:pPr>
            <a:r>
              <a:rPr lang="en-US" dirty="0">
                <a:solidFill>
                  <a:srgbClr val="002060"/>
                </a:solidFill>
                <a:latin typeface="Times New Roman"/>
                <a:ea typeface="Times New Roman"/>
                <a:cs typeface="Arial"/>
              </a:rPr>
              <a:t>Macrolide antibiotics( large conjugate double bond </a:t>
            </a:r>
            <a:r>
              <a:rPr lang="en-US" dirty="0" err="1">
                <a:solidFill>
                  <a:srgbClr val="002060"/>
                </a:solidFill>
                <a:latin typeface="Times New Roman"/>
                <a:ea typeface="Times New Roman"/>
                <a:cs typeface="Arial"/>
              </a:rPr>
              <a:t>macrocyclic</a:t>
            </a:r>
            <a:r>
              <a:rPr lang="en-US" dirty="0">
                <a:solidFill>
                  <a:srgbClr val="002060"/>
                </a:solidFill>
                <a:latin typeface="Times New Roman"/>
                <a:ea typeface="Times New Roman"/>
                <a:cs typeface="Arial"/>
              </a:rPr>
              <a:t> large lactone rings):- erythromycin…etc.</a:t>
            </a:r>
            <a:endParaRPr lang="en-US" sz="1600" dirty="0">
              <a:ea typeface="Calibri"/>
              <a:cs typeface="Arial"/>
            </a:endParaRPr>
          </a:p>
          <a:p>
            <a:pPr marL="342900" lvl="0" indent="-342900">
              <a:lnSpc>
                <a:spcPct val="115000"/>
              </a:lnSpc>
              <a:spcAft>
                <a:spcPts val="0"/>
              </a:spcAft>
              <a:buClr>
                <a:srgbClr val="002060"/>
              </a:buClr>
              <a:buFont typeface="+mj-lt"/>
              <a:buAutoNum type="arabicPeriod"/>
            </a:pPr>
            <a:r>
              <a:rPr lang="en-US" dirty="0">
                <a:solidFill>
                  <a:srgbClr val="002060"/>
                </a:solidFill>
                <a:latin typeface="Times New Roman"/>
                <a:ea typeface="Times New Roman"/>
                <a:cs typeface="Arial"/>
              </a:rPr>
              <a:t>Polypeptide antibiotics:- </a:t>
            </a:r>
            <a:r>
              <a:rPr lang="en-US" dirty="0" err="1">
                <a:solidFill>
                  <a:srgbClr val="002060"/>
                </a:solidFill>
                <a:latin typeface="Times New Roman"/>
                <a:ea typeface="Times New Roman"/>
                <a:cs typeface="Arial"/>
              </a:rPr>
              <a:t>Actinomycin</a:t>
            </a:r>
            <a:r>
              <a:rPr lang="en-US" dirty="0">
                <a:solidFill>
                  <a:srgbClr val="002060"/>
                </a:solidFill>
                <a:latin typeface="Times New Roman"/>
                <a:ea typeface="Times New Roman"/>
                <a:cs typeface="Arial"/>
              </a:rPr>
              <a:t>…etc.</a:t>
            </a:r>
            <a:endParaRPr lang="en-US" sz="1600" dirty="0">
              <a:ea typeface="Calibri"/>
              <a:cs typeface="Arial"/>
            </a:endParaRPr>
          </a:p>
          <a:p>
            <a:pPr marL="342900" lvl="0" indent="-342900">
              <a:lnSpc>
                <a:spcPct val="115000"/>
              </a:lnSpc>
              <a:spcAft>
                <a:spcPts val="0"/>
              </a:spcAft>
              <a:buClr>
                <a:srgbClr val="002060"/>
              </a:buClr>
              <a:buFont typeface="+mj-lt"/>
              <a:buAutoNum type="arabicPeriod"/>
            </a:pPr>
            <a:r>
              <a:rPr lang="en-US" dirty="0">
                <a:solidFill>
                  <a:srgbClr val="002060"/>
                </a:solidFill>
                <a:latin typeface="Times New Roman"/>
                <a:ea typeface="Times New Roman"/>
                <a:cs typeface="Arial"/>
              </a:rPr>
              <a:t>Antifungal antibiotics:- </a:t>
            </a:r>
            <a:r>
              <a:rPr lang="en-US" dirty="0" err="1">
                <a:solidFill>
                  <a:srgbClr val="002060"/>
                </a:solidFill>
                <a:latin typeface="Times New Roman"/>
                <a:ea typeface="Times New Roman"/>
                <a:cs typeface="Arial"/>
              </a:rPr>
              <a:t>polyenes</a:t>
            </a:r>
            <a:r>
              <a:rPr lang="en-US" dirty="0">
                <a:solidFill>
                  <a:srgbClr val="002060"/>
                </a:solidFill>
                <a:latin typeface="Times New Roman"/>
                <a:ea typeface="Times New Roman"/>
                <a:cs typeface="Arial"/>
              </a:rPr>
              <a:t> a) 26 membered ring </a:t>
            </a:r>
            <a:r>
              <a:rPr lang="en-US" dirty="0" err="1">
                <a:solidFill>
                  <a:srgbClr val="002060"/>
                </a:solidFill>
                <a:latin typeface="Times New Roman"/>
                <a:ea typeface="Times New Roman"/>
                <a:cs typeface="Arial"/>
              </a:rPr>
              <a:t>polyenes</a:t>
            </a:r>
            <a:r>
              <a:rPr lang="en-US" dirty="0">
                <a:solidFill>
                  <a:srgbClr val="002060"/>
                </a:solidFill>
                <a:latin typeface="Times New Roman"/>
                <a:ea typeface="Times New Roman"/>
                <a:cs typeface="Arial"/>
              </a:rPr>
              <a:t> Ex: </a:t>
            </a:r>
            <a:r>
              <a:rPr lang="en-US" dirty="0" err="1">
                <a:solidFill>
                  <a:srgbClr val="002060"/>
                </a:solidFill>
                <a:latin typeface="Times New Roman"/>
                <a:ea typeface="Times New Roman"/>
                <a:cs typeface="Arial"/>
              </a:rPr>
              <a:t>natamycin</a:t>
            </a:r>
            <a:endParaRPr lang="en-US" sz="1600" dirty="0">
              <a:ea typeface="Calibri"/>
              <a:cs typeface="Arial"/>
            </a:endParaRPr>
          </a:p>
          <a:p>
            <a:pPr marL="457200">
              <a:lnSpc>
                <a:spcPct val="115000"/>
              </a:lnSpc>
              <a:spcAft>
                <a:spcPts val="0"/>
              </a:spcAft>
            </a:pPr>
            <a:r>
              <a:rPr lang="en-US" dirty="0">
                <a:solidFill>
                  <a:srgbClr val="002060"/>
                </a:solidFill>
                <a:latin typeface="Times New Roman"/>
                <a:ea typeface="Times New Roman"/>
                <a:cs typeface="Arial"/>
              </a:rPr>
              <a:t>                                                      b) 38 membered </a:t>
            </a:r>
            <a:r>
              <a:rPr lang="en-US" dirty="0" err="1">
                <a:solidFill>
                  <a:srgbClr val="002060"/>
                </a:solidFill>
                <a:latin typeface="Times New Roman"/>
                <a:ea typeface="Times New Roman"/>
                <a:cs typeface="Arial"/>
              </a:rPr>
              <a:t>macrocycles</a:t>
            </a:r>
            <a:r>
              <a:rPr lang="en-US" dirty="0">
                <a:solidFill>
                  <a:srgbClr val="002060"/>
                </a:solidFill>
                <a:latin typeface="Times New Roman"/>
                <a:ea typeface="Times New Roman"/>
                <a:cs typeface="Arial"/>
              </a:rPr>
              <a:t> Ex: Amphotericin B.</a:t>
            </a:r>
            <a:endParaRPr lang="en-US" sz="1600" dirty="0">
              <a:ea typeface="Calibri"/>
              <a:cs typeface="Arial"/>
            </a:endParaRPr>
          </a:p>
          <a:p>
            <a:pPr>
              <a:lnSpc>
                <a:spcPct val="115000"/>
              </a:lnSpc>
              <a:spcAft>
                <a:spcPts val="0"/>
              </a:spcAft>
            </a:pPr>
            <a:r>
              <a:rPr lang="en-US" dirty="0" smtClean="0">
                <a:solidFill>
                  <a:srgbClr val="002060"/>
                </a:solidFill>
                <a:latin typeface="Times New Roman"/>
                <a:ea typeface="Times New Roman"/>
                <a:cs typeface="Arial"/>
              </a:rPr>
              <a:t>7- </a:t>
            </a:r>
            <a:r>
              <a:rPr lang="en-US" dirty="0" err="1" smtClean="0">
                <a:solidFill>
                  <a:srgbClr val="002060"/>
                </a:solidFill>
                <a:latin typeface="Times New Roman"/>
                <a:ea typeface="Times New Roman"/>
                <a:cs typeface="Arial"/>
              </a:rPr>
              <a:t>Antitubercular</a:t>
            </a:r>
            <a:r>
              <a:rPr lang="en-US" dirty="0" smtClean="0">
                <a:solidFill>
                  <a:srgbClr val="002060"/>
                </a:solidFill>
                <a:latin typeface="Times New Roman"/>
                <a:ea typeface="Times New Roman"/>
                <a:cs typeface="Arial"/>
              </a:rPr>
              <a:t> </a:t>
            </a:r>
            <a:r>
              <a:rPr lang="en-US" dirty="0">
                <a:solidFill>
                  <a:srgbClr val="002060"/>
                </a:solidFill>
                <a:latin typeface="Times New Roman"/>
                <a:ea typeface="Times New Roman"/>
                <a:cs typeface="Arial"/>
              </a:rPr>
              <a:t>antibiotics:- </a:t>
            </a:r>
            <a:r>
              <a:rPr lang="en-US" dirty="0" err="1">
                <a:solidFill>
                  <a:srgbClr val="002060"/>
                </a:solidFill>
                <a:latin typeface="Times New Roman"/>
                <a:ea typeface="Times New Roman"/>
                <a:cs typeface="Arial"/>
              </a:rPr>
              <a:t>Rifamycins</a:t>
            </a:r>
            <a:r>
              <a:rPr lang="en-US" dirty="0">
                <a:solidFill>
                  <a:srgbClr val="002060"/>
                </a:solidFill>
                <a:latin typeface="Times New Roman"/>
                <a:ea typeface="Times New Roman"/>
                <a:cs typeface="Arial"/>
              </a:rPr>
              <a:t>….etc.</a:t>
            </a:r>
            <a:endParaRPr lang="en-US" sz="1600" dirty="0">
              <a:ea typeface="Calibri"/>
              <a:cs typeface="Arial"/>
            </a:endParaRPr>
          </a:p>
          <a:p>
            <a:pPr lvl="0">
              <a:lnSpc>
                <a:spcPct val="115000"/>
              </a:lnSpc>
              <a:spcAft>
                <a:spcPts val="0"/>
              </a:spcAft>
              <a:buClr>
                <a:srgbClr val="002060"/>
              </a:buClr>
            </a:pPr>
            <a:r>
              <a:rPr lang="en-US" dirty="0" smtClean="0">
                <a:solidFill>
                  <a:srgbClr val="002060"/>
                </a:solidFill>
                <a:latin typeface="Times New Roman"/>
                <a:ea typeface="Times New Roman"/>
                <a:cs typeface="Arial"/>
              </a:rPr>
              <a:t>8-  </a:t>
            </a:r>
            <a:r>
              <a:rPr lang="en-US" dirty="0">
                <a:solidFill>
                  <a:srgbClr val="002060"/>
                </a:solidFill>
                <a:latin typeface="Times New Roman"/>
                <a:ea typeface="Times New Roman"/>
                <a:cs typeface="Arial"/>
              </a:rPr>
              <a:t>Antineoplastic antibiotics:- </a:t>
            </a:r>
            <a:r>
              <a:rPr lang="en-US" dirty="0" err="1">
                <a:solidFill>
                  <a:srgbClr val="002060"/>
                </a:solidFill>
                <a:latin typeface="Times New Roman"/>
                <a:ea typeface="Times New Roman"/>
                <a:cs typeface="Arial"/>
              </a:rPr>
              <a:t>Dactinomycin</a:t>
            </a:r>
            <a:r>
              <a:rPr lang="en-US" dirty="0">
                <a:solidFill>
                  <a:srgbClr val="002060"/>
                </a:solidFill>
                <a:latin typeface="Times New Roman"/>
                <a:ea typeface="Times New Roman"/>
                <a:cs typeface="Arial"/>
              </a:rPr>
              <a:t>…..etc.</a:t>
            </a:r>
            <a:endParaRPr lang="en-US" sz="1600" dirty="0">
              <a:ea typeface="Calibri"/>
              <a:cs typeface="Arial"/>
            </a:endParaRPr>
          </a:p>
          <a:p>
            <a:pPr lvl="0">
              <a:lnSpc>
                <a:spcPct val="115000"/>
              </a:lnSpc>
              <a:spcAft>
                <a:spcPts val="0"/>
              </a:spcAft>
              <a:buClr>
                <a:srgbClr val="002060"/>
              </a:buClr>
            </a:pPr>
            <a:r>
              <a:rPr lang="en-US" dirty="0" smtClean="0">
                <a:solidFill>
                  <a:srgbClr val="002060"/>
                </a:solidFill>
                <a:latin typeface="Times New Roman"/>
                <a:ea typeface="Times New Roman"/>
                <a:cs typeface="Arial"/>
              </a:rPr>
              <a:t>9- </a:t>
            </a:r>
            <a:r>
              <a:rPr lang="en-US" dirty="0" err="1" smtClean="0">
                <a:solidFill>
                  <a:srgbClr val="002060"/>
                </a:solidFill>
                <a:latin typeface="Times New Roman"/>
                <a:ea typeface="Times New Roman"/>
                <a:cs typeface="Arial"/>
              </a:rPr>
              <a:t>Lincomycin</a:t>
            </a:r>
            <a:r>
              <a:rPr lang="en-US" dirty="0">
                <a:solidFill>
                  <a:srgbClr val="002060"/>
                </a:solidFill>
                <a:latin typeface="Times New Roman"/>
                <a:ea typeface="Times New Roman"/>
                <a:cs typeface="Arial"/>
              </a:rPr>
              <a:t>:- Clindamycin.</a:t>
            </a:r>
            <a:endParaRPr lang="en-US" sz="1600" dirty="0">
              <a:ea typeface="Calibri"/>
              <a:cs typeface="Arial"/>
            </a:endParaRPr>
          </a:p>
          <a:p>
            <a:pPr lvl="0">
              <a:lnSpc>
                <a:spcPct val="115000"/>
              </a:lnSpc>
              <a:spcAft>
                <a:spcPts val="0"/>
              </a:spcAft>
              <a:buClr>
                <a:srgbClr val="002060"/>
              </a:buClr>
            </a:pPr>
            <a:r>
              <a:rPr lang="en-US" dirty="0" smtClean="0">
                <a:solidFill>
                  <a:srgbClr val="002060"/>
                </a:solidFill>
                <a:latin typeface="Times New Roman"/>
                <a:ea typeface="Times New Roman"/>
                <a:cs typeface="Arial"/>
              </a:rPr>
              <a:t>10- Miscellaneous</a:t>
            </a:r>
            <a:r>
              <a:rPr lang="en-US" dirty="0">
                <a:solidFill>
                  <a:srgbClr val="002060"/>
                </a:solidFill>
                <a:latin typeface="Times New Roman"/>
                <a:ea typeface="Times New Roman"/>
                <a:cs typeface="Arial"/>
              </a:rPr>
              <a:t>:- chloramphenicol…..etc.</a:t>
            </a:r>
            <a:endParaRPr lang="en-US" sz="1600" dirty="0">
              <a:ea typeface="Calibri"/>
              <a:cs typeface="Arial"/>
            </a:endParaRPr>
          </a:p>
        </p:txBody>
      </p:sp>
    </p:spTree>
    <p:extLst>
      <p:ext uri="{BB962C8B-B14F-4D97-AF65-F5344CB8AC3E}">
        <p14:creationId xmlns:p14="http://schemas.microsoft.com/office/powerpoint/2010/main" val="4022340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55576" y="455856"/>
            <a:ext cx="798771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200" b="1" i="1" u="sng" strike="noStrike" cap="none" normalizeH="0" baseline="0" dirty="0" smtClean="0">
                <a:ln>
                  <a:noFill/>
                </a:ln>
                <a:solidFill>
                  <a:srgbClr val="C00000"/>
                </a:solidFill>
                <a:effectLst/>
                <a:latin typeface="Calibri" pitchFamily="34" charset="0"/>
                <a:ea typeface="Times New Roman" pitchFamily="18" charset="0"/>
                <a:cs typeface="Arial" pitchFamily="34" charset="0"/>
              </a:rPr>
              <a:t> </a:t>
            </a:r>
            <a:r>
              <a:rPr kumimoji="0" lang="en-US" sz="2400" b="1" i="1" u="sng" strike="noStrike" cap="none" normalizeH="0" baseline="0" dirty="0" smtClean="0">
                <a:ln>
                  <a:noFill/>
                </a:ln>
                <a:solidFill>
                  <a:srgbClr val="C00000"/>
                </a:solidFill>
                <a:effectLst/>
                <a:latin typeface="Calibri" pitchFamily="34" charset="0"/>
                <a:ea typeface="Times New Roman" pitchFamily="18" charset="0"/>
                <a:cs typeface="Arial" pitchFamily="34" charset="0"/>
              </a:rPr>
              <a:t>β-LACTAM ANTIBIOTICS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Antibiotics that possess the β-lactam (a four-membered cyclic amide) ring structure are the dominant class of agents.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Four groups beta-lactam antibiotics including:-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65133773"/>
              </p:ext>
            </p:extLst>
          </p:nvPr>
        </p:nvGraphicFramePr>
        <p:xfrm>
          <a:off x="774598" y="2636912"/>
          <a:ext cx="8169030" cy="2336279"/>
        </p:xfrm>
        <a:graphic>
          <a:graphicData uri="http://schemas.openxmlformats.org/presentationml/2006/ole">
            <mc:AlternateContent xmlns:mc="http://schemas.openxmlformats.org/markup-compatibility/2006">
              <mc:Choice xmlns:v="urn:schemas-microsoft-com:vml" Requires="v">
                <p:oleObj spid="_x0000_s1032" name="CS ChemDraw Drawing" r:id="rId3" imgW="5635265" imgH="1613492" progId="ChemDraw.Document.6.0">
                  <p:embed/>
                </p:oleObj>
              </mc:Choice>
              <mc:Fallback>
                <p:oleObj name="CS ChemDraw Drawing" r:id="rId3" imgW="5635265" imgH="161349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598" y="2636912"/>
                        <a:ext cx="8169030" cy="2336279"/>
                      </a:xfrm>
                      <a:prstGeom prst="rect">
                        <a:avLst/>
                      </a:prstGeom>
                      <a:noFill/>
                    </p:spPr>
                  </p:pic>
                </p:oleObj>
              </mc:Fallback>
            </mc:AlternateContent>
          </a:graphicData>
        </a:graphic>
      </p:graphicFrame>
      <p:sp>
        <p:nvSpPr>
          <p:cNvPr id="4" name="Rectangle 3"/>
          <p:cNvSpPr>
            <a:spLocks noChangeArrowheads="1"/>
          </p:cNvSpPr>
          <p:nvPr/>
        </p:nvSpPr>
        <p:spPr bwMode="auto">
          <a:xfrm>
            <a:off x="0" y="1857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11408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1584657662"/>
              </p:ext>
            </p:extLst>
          </p:nvPr>
        </p:nvGraphicFramePr>
        <p:xfrm>
          <a:off x="2627784" y="1403045"/>
          <a:ext cx="3142084" cy="1812741"/>
        </p:xfrm>
        <a:graphic>
          <a:graphicData uri="http://schemas.openxmlformats.org/presentationml/2006/ole">
            <mc:AlternateContent xmlns:mc="http://schemas.openxmlformats.org/markup-compatibility/2006">
              <mc:Choice xmlns:v="urn:schemas-microsoft-com:vml" Requires="v">
                <p:oleObj spid="_x0000_s2062" name="CS ChemDraw Drawing" r:id="rId3" imgW="2537174" imgH="1475106" progId="ChemDraw.Document.6.0">
                  <p:embed/>
                </p:oleObj>
              </mc:Choice>
              <mc:Fallback>
                <p:oleObj name="CS ChemDraw Drawing" r:id="rId3" imgW="2537174" imgH="1475106"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1403045"/>
                        <a:ext cx="3142084" cy="1812741"/>
                      </a:xfrm>
                      <a:prstGeom prst="rect">
                        <a:avLst/>
                      </a:prstGeom>
                      <a:noFill/>
                    </p:spPr>
                  </p:pic>
                </p:oleObj>
              </mc:Fallback>
            </mc:AlternateContent>
          </a:graphicData>
        </a:graphic>
      </p:graphicFrame>
      <p:graphicFrame>
        <p:nvGraphicFramePr>
          <p:cNvPr id="3" name="كائن 2"/>
          <p:cNvGraphicFramePr>
            <a:graphicFrameLocks noChangeAspect="1"/>
          </p:cNvGraphicFramePr>
          <p:nvPr>
            <p:extLst>
              <p:ext uri="{D42A27DB-BD31-4B8C-83A1-F6EECF244321}">
                <p14:modId xmlns:p14="http://schemas.microsoft.com/office/powerpoint/2010/main" val="865148913"/>
              </p:ext>
            </p:extLst>
          </p:nvPr>
        </p:nvGraphicFramePr>
        <p:xfrm>
          <a:off x="3217182" y="4401782"/>
          <a:ext cx="3031741" cy="1888886"/>
        </p:xfrm>
        <a:graphic>
          <a:graphicData uri="http://schemas.openxmlformats.org/presentationml/2006/ole">
            <mc:AlternateContent xmlns:mc="http://schemas.openxmlformats.org/markup-compatibility/2006">
              <mc:Choice xmlns:v="urn:schemas-microsoft-com:vml" Requires="v">
                <p:oleObj spid="_x0000_s2063" name="CS ChemDraw Drawing" r:id="rId5" imgW="2511076" imgH="1566358" progId="ChemDraw.Document.6.0">
                  <p:embed/>
                </p:oleObj>
              </mc:Choice>
              <mc:Fallback>
                <p:oleObj name="CS ChemDraw Drawing" r:id="rId5" imgW="2511076" imgH="1566358"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7182" y="4401782"/>
                        <a:ext cx="3031741" cy="1888886"/>
                      </a:xfrm>
                      <a:prstGeom prst="rect">
                        <a:avLst/>
                      </a:prstGeom>
                      <a:noFill/>
                    </p:spPr>
                  </p:pic>
                </p:oleObj>
              </mc:Fallback>
            </mc:AlternateContent>
          </a:graphicData>
        </a:graphic>
      </p:graphicFrame>
      <p:sp>
        <p:nvSpPr>
          <p:cNvPr id="4" name="Rectangle 3"/>
          <p:cNvSpPr>
            <a:spLocks noChangeArrowheads="1"/>
          </p:cNvSpPr>
          <p:nvPr/>
        </p:nvSpPr>
        <p:spPr bwMode="auto">
          <a:xfrm>
            <a:off x="179512" y="30479"/>
            <a:ext cx="828092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400" b="1" i="0" u="none" strike="noStrike" cap="none" normalizeH="0" baseline="0" dirty="0" err="1" smtClean="0">
                <a:ln>
                  <a:noFill/>
                </a:ln>
                <a:solidFill>
                  <a:srgbClr val="002060"/>
                </a:solidFill>
                <a:effectLst/>
                <a:latin typeface="Calibri" pitchFamily="34" charset="0"/>
                <a:ea typeface="Times New Roman" pitchFamily="18" charset="0"/>
                <a:cs typeface="Arial" pitchFamily="34" charset="0"/>
              </a:rPr>
              <a:t>Penicillins</a:t>
            </a:r>
            <a:r>
              <a:rPr kumimoji="0" lang="en-US" sz="2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en-US" sz="2400" i="0" u="none" strike="noStrike" cap="none" normalizeH="0" baseline="0" dirty="0" smtClean="0">
                <a:ln>
                  <a:noFill/>
                </a:ln>
                <a:solidFill>
                  <a:srgbClr val="002060"/>
                </a:solidFill>
                <a:effectLst/>
                <a:latin typeface="Calibri" pitchFamily="34" charset="0"/>
                <a:ea typeface="Times New Roman" pitchFamily="18" charset="0"/>
                <a:cs typeface="+mj-cs"/>
              </a:rPr>
              <a:t>The beta lactam ring is joined to a five-membered </a:t>
            </a:r>
            <a:r>
              <a:rPr kumimoji="0" lang="en-US" sz="2400" i="0" u="none" strike="noStrike" cap="none" normalizeH="0" baseline="0" dirty="0" err="1" smtClean="0">
                <a:ln>
                  <a:noFill/>
                </a:ln>
                <a:solidFill>
                  <a:srgbClr val="002060"/>
                </a:solidFill>
                <a:effectLst/>
                <a:latin typeface="Calibri" pitchFamily="34" charset="0"/>
                <a:ea typeface="Times New Roman" pitchFamily="18" charset="0"/>
                <a:cs typeface="+mj-cs"/>
              </a:rPr>
              <a:t>thiazolidine</a:t>
            </a:r>
            <a:r>
              <a:rPr kumimoji="0" lang="en-US" sz="2400" i="0" u="none" strike="noStrike" cap="none" normalizeH="0" baseline="0" dirty="0" smtClean="0">
                <a:ln>
                  <a:noFill/>
                </a:ln>
                <a:solidFill>
                  <a:srgbClr val="002060"/>
                </a:solidFill>
                <a:effectLst/>
                <a:latin typeface="Calibri" pitchFamily="34" charset="0"/>
                <a:ea typeface="Times New Roman" pitchFamily="18" charset="0"/>
                <a:cs typeface="+mj-cs"/>
              </a:rPr>
              <a:t> ring.</a:t>
            </a:r>
            <a:endParaRPr kumimoji="0" lang="en-US" sz="240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179512" y="3201452"/>
            <a:ext cx="849694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cephalosporin's:- </a:t>
            </a:r>
            <a:r>
              <a:rPr kumimoji="0" lang="en-US" sz="2400" b="0"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The beta lactam ring is joined to a six-membered </a:t>
            </a:r>
            <a:r>
              <a:rPr kumimoji="0" lang="en-US" sz="2400" b="0" i="0" u="none" strike="noStrike" cap="none" normalizeH="0" baseline="0" dirty="0" err="1" smtClean="0">
                <a:ln>
                  <a:noFill/>
                </a:ln>
                <a:solidFill>
                  <a:srgbClr val="002060"/>
                </a:solidFill>
                <a:effectLst/>
                <a:latin typeface="Calibri" pitchFamily="34" charset="0"/>
                <a:ea typeface="Times New Roman" pitchFamily="18" charset="0"/>
                <a:cs typeface="Arial" pitchFamily="34" charset="0"/>
              </a:rPr>
              <a:t>dihydrothiazine</a:t>
            </a:r>
            <a:r>
              <a:rPr kumimoji="0" lang="en-US" sz="2400" b="0"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457200" y="2905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99672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2312158345"/>
              </p:ext>
            </p:extLst>
          </p:nvPr>
        </p:nvGraphicFramePr>
        <p:xfrm>
          <a:off x="3015419" y="1412776"/>
          <a:ext cx="1952625" cy="1143000"/>
        </p:xfrm>
        <a:graphic>
          <a:graphicData uri="http://schemas.openxmlformats.org/presentationml/2006/ole">
            <mc:AlternateContent xmlns:mc="http://schemas.openxmlformats.org/markup-compatibility/2006">
              <mc:Choice xmlns:v="urn:schemas-microsoft-com:vml" Requires="v">
                <p:oleObj spid="_x0000_s3086" name="CS ChemDraw Drawing" r:id="rId3" imgW="2517506" imgH="1476238" progId="ChemDraw.Document.6.0">
                  <p:embed/>
                </p:oleObj>
              </mc:Choice>
              <mc:Fallback>
                <p:oleObj name="CS ChemDraw Drawing" r:id="rId3" imgW="2517506" imgH="1476238"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5419" y="1412776"/>
                        <a:ext cx="1952625"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كائن 2"/>
          <p:cNvGraphicFramePr>
            <a:graphicFrameLocks noChangeAspect="1"/>
          </p:cNvGraphicFramePr>
          <p:nvPr>
            <p:extLst>
              <p:ext uri="{D42A27DB-BD31-4B8C-83A1-F6EECF244321}">
                <p14:modId xmlns:p14="http://schemas.microsoft.com/office/powerpoint/2010/main" val="510889513"/>
              </p:ext>
            </p:extLst>
          </p:nvPr>
        </p:nvGraphicFramePr>
        <p:xfrm>
          <a:off x="2843809" y="4029684"/>
          <a:ext cx="2448272" cy="1474228"/>
        </p:xfrm>
        <a:graphic>
          <a:graphicData uri="http://schemas.openxmlformats.org/presentationml/2006/ole">
            <mc:AlternateContent xmlns:mc="http://schemas.openxmlformats.org/markup-compatibility/2006">
              <mc:Choice xmlns:v="urn:schemas-microsoft-com:vml" Requires="v">
                <p:oleObj spid="_x0000_s3087" name="CS ChemDraw Drawing" r:id="rId5" imgW="2090483" imgH="1264323" progId="ChemDraw.Document.6.0">
                  <p:embed/>
                </p:oleObj>
              </mc:Choice>
              <mc:Fallback>
                <p:oleObj name="CS ChemDraw Drawing" r:id="rId5" imgW="2090483" imgH="1264323"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9" y="4029684"/>
                        <a:ext cx="2448272" cy="1474228"/>
                      </a:xfrm>
                      <a:prstGeom prst="rect">
                        <a:avLst/>
                      </a:prstGeom>
                      <a:noFill/>
                    </p:spPr>
                  </p:pic>
                </p:oleObj>
              </mc:Fallback>
            </mc:AlternateContent>
          </a:graphicData>
        </a:graphic>
      </p:graphicFrame>
      <p:sp>
        <p:nvSpPr>
          <p:cNvPr id="5" name="Rectangle 4"/>
          <p:cNvSpPr>
            <a:spLocks noChangeArrowheads="1"/>
          </p:cNvSpPr>
          <p:nvPr/>
        </p:nvSpPr>
        <p:spPr bwMode="auto">
          <a:xfrm>
            <a:off x="323528" y="2636912"/>
            <a:ext cx="83529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400" b="1" i="0" u="none" strike="noStrike" cap="none" normalizeH="0" baseline="0" dirty="0" err="1" smtClean="0">
                <a:ln>
                  <a:noFill/>
                </a:ln>
                <a:solidFill>
                  <a:srgbClr val="002060"/>
                </a:solidFill>
                <a:effectLst/>
                <a:latin typeface="Calibri" pitchFamily="34" charset="0"/>
                <a:ea typeface="Times New Roman" pitchFamily="18" charset="0"/>
                <a:cs typeface="+mj-cs"/>
              </a:rPr>
              <a:t>Momobactams</a:t>
            </a:r>
            <a:r>
              <a:rPr kumimoji="0" lang="en-US" sz="2400" b="0" i="0" u="none" strike="noStrike" cap="none" normalizeH="0" baseline="0" dirty="0" smtClean="0">
                <a:ln>
                  <a:noFill/>
                </a:ln>
                <a:solidFill>
                  <a:srgbClr val="002060"/>
                </a:solidFill>
                <a:effectLst/>
                <a:latin typeface="Calibri" pitchFamily="34" charset="0"/>
                <a:ea typeface="Times New Roman" pitchFamily="18" charset="0"/>
                <a:cs typeface="+mj-cs"/>
              </a:rPr>
              <a:t>:- have a monocyclic beta- lactam structure, and a side </a:t>
            </a:r>
            <a:r>
              <a:rPr kumimoji="0" lang="en-US" sz="2400" b="0" i="0" u="none" strike="noStrike" cap="none" normalizeH="0" baseline="0" dirty="0" err="1" smtClean="0">
                <a:ln>
                  <a:noFill/>
                </a:ln>
                <a:solidFill>
                  <a:srgbClr val="002060"/>
                </a:solidFill>
                <a:effectLst/>
                <a:latin typeface="Calibri" pitchFamily="34" charset="0"/>
                <a:ea typeface="Times New Roman" pitchFamily="18" charset="0"/>
                <a:cs typeface="+mj-cs"/>
              </a:rPr>
              <a:t>sulfo</a:t>
            </a:r>
            <a:r>
              <a:rPr kumimoji="0" lang="en-US" sz="2400" b="0" i="0" u="none" strike="noStrike" cap="none" normalizeH="0" baseline="0" dirty="0" smtClean="0">
                <a:ln>
                  <a:noFill/>
                </a:ln>
                <a:solidFill>
                  <a:srgbClr val="002060"/>
                </a:solidFill>
                <a:effectLst/>
                <a:latin typeface="Calibri" pitchFamily="34" charset="0"/>
                <a:ea typeface="Times New Roman" pitchFamily="18" charset="0"/>
                <a:cs typeface="+mj-cs"/>
              </a:rPr>
              <a:t>-group is joined to a nitrogen atom.</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mj-cs"/>
            </a:endParaRPr>
          </a:p>
        </p:txBody>
      </p:sp>
      <p:sp>
        <p:nvSpPr>
          <p:cNvPr id="6" name="Rectangle 5"/>
          <p:cNvSpPr>
            <a:spLocks noChangeArrowheads="1"/>
          </p:cNvSpPr>
          <p:nvPr/>
        </p:nvSpPr>
        <p:spPr bwMode="auto">
          <a:xfrm>
            <a:off x="206704" y="5661248"/>
            <a:ext cx="873059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solidFill>
                  <a:srgbClr val="002060"/>
                </a:solidFill>
                <a:effectLst/>
                <a:latin typeface="Calibri" pitchFamily="34" charset="0"/>
                <a:ea typeface="Times New Roman" pitchFamily="18" charset="0"/>
                <a:cs typeface="+mj-cs"/>
              </a:rPr>
              <a:t>All of these contain a four-membered beta-lactam ring, which is necessary for exhibiting antibacterial activity.</a:t>
            </a:r>
            <a:endParaRPr kumimoji="0" lang="en-US" sz="2400" i="0" u="none" strike="noStrike" cap="none" normalizeH="0" baseline="0" dirty="0" smtClean="0">
              <a:ln>
                <a:noFill/>
              </a:ln>
              <a:solidFill>
                <a:schemeClr val="tx1"/>
              </a:solidFill>
              <a:effectLst/>
              <a:latin typeface="Arial" pitchFamily="34" charset="0"/>
              <a:cs typeface="+mj-cs"/>
            </a:endParaRPr>
          </a:p>
        </p:txBody>
      </p:sp>
      <p:sp>
        <p:nvSpPr>
          <p:cNvPr id="7" name="مستطيل 6"/>
          <p:cNvSpPr/>
          <p:nvPr/>
        </p:nvSpPr>
        <p:spPr>
          <a:xfrm>
            <a:off x="269628" y="131664"/>
            <a:ext cx="8604742" cy="830997"/>
          </a:xfrm>
          <a:prstGeom prst="rect">
            <a:avLst/>
          </a:prstGeom>
        </p:spPr>
        <p:txBody>
          <a:bodyPr wrap="square">
            <a:spAutoFit/>
          </a:bodyPr>
          <a:lstStyle/>
          <a:p>
            <a:r>
              <a:rPr lang="en-US" b="1" dirty="0">
                <a:solidFill>
                  <a:srgbClr val="002060"/>
                </a:solidFill>
                <a:latin typeface="Times New Roman"/>
                <a:ea typeface="Times New Roman"/>
              </a:rPr>
              <a:t> </a:t>
            </a:r>
            <a:r>
              <a:rPr lang="en-US" sz="2400" b="1" dirty="0" err="1">
                <a:solidFill>
                  <a:srgbClr val="002060"/>
                </a:solidFill>
                <a:latin typeface="Times New Roman"/>
                <a:ea typeface="Times New Roman"/>
                <a:cs typeface="+mj-cs"/>
              </a:rPr>
              <a:t>carbapenams</a:t>
            </a:r>
            <a:r>
              <a:rPr lang="ar-SA" sz="2400" b="1" dirty="0">
                <a:solidFill>
                  <a:srgbClr val="002060"/>
                </a:solidFill>
                <a:latin typeface="Times New Roman"/>
                <a:ea typeface="Times New Roman"/>
                <a:cs typeface="+mj-cs"/>
              </a:rPr>
              <a:t>:-</a:t>
            </a:r>
            <a:r>
              <a:rPr lang="en-US" sz="2400" dirty="0">
                <a:solidFill>
                  <a:srgbClr val="002060"/>
                </a:solidFill>
                <a:latin typeface="Times New Roman"/>
                <a:ea typeface="Times New Roman"/>
                <a:cs typeface="+mj-cs"/>
              </a:rPr>
              <a:t>-</a:t>
            </a:r>
            <a:r>
              <a:rPr lang="en-US" sz="2400" dirty="0">
                <a:ea typeface="Calibri"/>
                <a:cs typeface="+mj-cs"/>
              </a:rPr>
              <a:t> </a:t>
            </a:r>
            <a:r>
              <a:rPr lang="en-US" sz="2400" dirty="0">
                <a:solidFill>
                  <a:srgbClr val="002060"/>
                </a:solidFill>
                <a:latin typeface="Times New Roman"/>
                <a:ea typeface="Times New Roman"/>
                <a:cs typeface="+mj-cs"/>
              </a:rPr>
              <a:t>The beta lactam ring is also  joined to a five-membered ring although it is carboxylic</a:t>
            </a:r>
            <a:endParaRPr lang="ar-IQ" sz="2400" dirty="0">
              <a:cs typeface="+mj-cs"/>
            </a:endParaRPr>
          </a:p>
        </p:txBody>
      </p:sp>
    </p:spTree>
    <p:extLst>
      <p:ext uri="{BB962C8B-B14F-4D97-AF65-F5344CB8AC3E}">
        <p14:creationId xmlns:p14="http://schemas.microsoft.com/office/powerpoint/2010/main" val="1702810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35271"/>
            <a:ext cx="8136904" cy="6888039"/>
          </a:xfrm>
          <a:prstGeom prst="rect">
            <a:avLst/>
          </a:prstGeom>
        </p:spPr>
        <p:txBody>
          <a:bodyPr wrap="square">
            <a:spAutoFit/>
          </a:bodyPr>
          <a:lstStyle/>
          <a:p>
            <a:pPr algn="ctr">
              <a:lnSpc>
                <a:spcPct val="115000"/>
              </a:lnSpc>
              <a:spcAft>
                <a:spcPts val="0"/>
              </a:spcAft>
            </a:pPr>
            <a:r>
              <a:rPr lang="en-US" sz="2400" b="1" i="1" u="sng" dirty="0" err="1" smtClean="0">
                <a:solidFill>
                  <a:srgbClr val="C00000"/>
                </a:solidFill>
                <a:latin typeface="Times New Roman"/>
                <a:ea typeface="Times New Roman"/>
                <a:cs typeface="Arial"/>
              </a:rPr>
              <a:t>Penicillins</a:t>
            </a:r>
            <a:endParaRPr lang="en-US" sz="2400" dirty="0">
              <a:ea typeface="Calibri"/>
              <a:cs typeface="Arial"/>
            </a:endParaRPr>
          </a:p>
          <a:p>
            <a:pPr>
              <a:lnSpc>
                <a:spcPct val="115000"/>
              </a:lnSpc>
              <a:spcAft>
                <a:spcPts val="0"/>
              </a:spcAft>
            </a:pPr>
            <a:r>
              <a:rPr lang="en-US" sz="2400" b="1" dirty="0" err="1">
                <a:solidFill>
                  <a:srgbClr val="C00000"/>
                </a:solidFill>
                <a:latin typeface="Times New Roman"/>
                <a:ea typeface="Times New Roman"/>
                <a:cs typeface="Arial"/>
              </a:rPr>
              <a:t>Penicillins</a:t>
            </a:r>
            <a:r>
              <a:rPr lang="en-US" sz="2400" b="1" dirty="0">
                <a:solidFill>
                  <a:srgbClr val="C00000"/>
                </a:solidFill>
                <a:latin typeface="Times New Roman"/>
                <a:ea typeface="Times New Roman"/>
                <a:cs typeface="Arial"/>
              </a:rPr>
              <a:t>:-</a:t>
            </a:r>
            <a:r>
              <a:rPr lang="en-US" sz="2400" dirty="0">
                <a:latin typeface="Times New Roman"/>
                <a:ea typeface="Times New Roman"/>
                <a:cs typeface="Arial"/>
              </a:rPr>
              <a:t>  is a group of antibiotics that are commonly used to treat different types of gram positive and gram negative bacterial infections. In their structure, beta-lactam ring is located due to this reason these drugs are also called as beta-lactam antibiotics.</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 </a:t>
            </a:r>
            <a:endParaRPr lang="en-US" sz="2400" dirty="0">
              <a:ea typeface="Calibri"/>
              <a:cs typeface="Arial"/>
            </a:endParaRPr>
          </a:p>
          <a:p>
            <a:pPr>
              <a:lnSpc>
                <a:spcPct val="115000"/>
              </a:lnSpc>
              <a:spcAft>
                <a:spcPts val="0"/>
              </a:spcAft>
            </a:pPr>
            <a:r>
              <a:rPr lang="en-US" sz="2400" b="1" i="1" u="sng" dirty="0">
                <a:solidFill>
                  <a:srgbClr val="C00000"/>
                </a:solidFill>
                <a:latin typeface="Times New Roman"/>
                <a:ea typeface="Times New Roman"/>
                <a:cs typeface="Arial"/>
              </a:rPr>
              <a:t>HISTORY</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Penicillin was discovered in 1928 by Alexander Fleming, who noticed that one of his experimental cultures of staphylococcus was contaminated with mold, which caused the bacteria to lyse. Since mold belonged to the family </a:t>
            </a:r>
            <a:r>
              <a:rPr lang="en-US" sz="2400" dirty="0" err="1">
                <a:latin typeface="Times New Roman"/>
                <a:ea typeface="Times New Roman"/>
                <a:cs typeface="Arial"/>
              </a:rPr>
              <a:t>penicillium</a:t>
            </a:r>
            <a:r>
              <a:rPr lang="en-US" sz="2400" dirty="0">
                <a:latin typeface="Times New Roman"/>
                <a:ea typeface="Times New Roman"/>
                <a:cs typeface="Arial"/>
              </a:rPr>
              <a:t>, he named the antibacterial substance penicillin.</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About a decade later, a group of researchers at Oxford University isolated a crude substance made up of a few low molecular substances, which were </a:t>
            </a:r>
            <a:r>
              <a:rPr lang="en-US" sz="2400" dirty="0" err="1">
                <a:latin typeface="Times New Roman"/>
                <a:ea typeface="Times New Roman"/>
                <a:cs typeface="Arial"/>
              </a:rPr>
              <a:t>penicillins</a:t>
            </a:r>
            <a:r>
              <a:rPr lang="en-US" sz="2400" dirty="0">
                <a:latin typeface="Times New Roman"/>
                <a:ea typeface="Times New Roman"/>
                <a:cs typeface="Arial"/>
              </a:rPr>
              <a:t> ( F, G, K, O, V, X).</a:t>
            </a:r>
            <a:endParaRPr lang="en-US" sz="2400" dirty="0">
              <a:ea typeface="Calibri"/>
              <a:cs typeface="Arial"/>
            </a:endParaRPr>
          </a:p>
          <a:p>
            <a:pPr>
              <a:lnSpc>
                <a:spcPct val="115000"/>
              </a:lnSpc>
              <a:spcAft>
                <a:spcPts val="0"/>
              </a:spcAft>
            </a:pPr>
            <a:r>
              <a:rPr lang="ar-SA" sz="2400" dirty="0">
                <a:ea typeface="Times New Roman"/>
                <a:cs typeface="Times New Roman"/>
              </a:rPr>
              <a:t> </a:t>
            </a:r>
            <a:endParaRPr lang="en-US" sz="2400" dirty="0">
              <a:ea typeface="Calibri"/>
              <a:cs typeface="Arial"/>
            </a:endParaRPr>
          </a:p>
        </p:txBody>
      </p:sp>
    </p:spTree>
    <p:extLst>
      <p:ext uri="{BB962C8B-B14F-4D97-AF65-F5344CB8AC3E}">
        <p14:creationId xmlns:p14="http://schemas.microsoft.com/office/powerpoint/2010/main" val="2846734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TotalTime>
  <Words>489</Words>
  <Application>Microsoft Office PowerPoint</Application>
  <PresentationFormat>عرض على الشاشة (3:4)‏</PresentationFormat>
  <Paragraphs>93</Paragraphs>
  <Slides>18</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18</vt:i4>
      </vt:variant>
    </vt:vector>
  </HeadingPairs>
  <TitlesOfParts>
    <vt:vector size="20"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80</cp:revision>
  <dcterms:created xsi:type="dcterms:W3CDTF">2014-10-12T05:31:15Z</dcterms:created>
  <dcterms:modified xsi:type="dcterms:W3CDTF">2019-02-17T10:13:08Z</dcterms:modified>
</cp:coreProperties>
</file>